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316" r:id="rId3"/>
    <p:sldId id="318" r:id="rId4"/>
    <p:sldId id="295" r:id="rId5"/>
    <p:sldId id="257" r:id="rId6"/>
    <p:sldId id="317" r:id="rId7"/>
    <p:sldId id="258" r:id="rId8"/>
    <p:sldId id="296" r:id="rId9"/>
    <p:sldId id="297" r:id="rId10"/>
    <p:sldId id="298" r:id="rId11"/>
    <p:sldId id="299" r:id="rId12"/>
    <p:sldId id="301" r:id="rId13"/>
    <p:sldId id="300" r:id="rId14"/>
    <p:sldId id="302" r:id="rId15"/>
    <p:sldId id="303" r:id="rId16"/>
    <p:sldId id="304" r:id="rId17"/>
    <p:sldId id="305" r:id="rId18"/>
    <p:sldId id="308" r:id="rId19"/>
    <p:sldId id="306" r:id="rId20"/>
    <p:sldId id="307" r:id="rId21"/>
    <p:sldId id="320" r:id="rId22"/>
    <p:sldId id="322" r:id="rId23"/>
    <p:sldId id="323" r:id="rId24"/>
    <p:sldId id="310" r:id="rId25"/>
    <p:sldId id="309" r:id="rId26"/>
    <p:sldId id="321" r:id="rId27"/>
    <p:sldId id="311" r:id="rId28"/>
    <p:sldId id="312" r:id="rId29"/>
    <p:sldId id="324" r:id="rId30"/>
    <p:sldId id="327" r:id="rId31"/>
    <p:sldId id="333" r:id="rId32"/>
    <p:sldId id="332" r:id="rId33"/>
    <p:sldId id="329" r:id="rId34"/>
    <p:sldId id="286" r:id="rId35"/>
    <p:sldId id="335" r:id="rId36"/>
    <p:sldId id="334" r:id="rId37"/>
    <p:sldId id="330" r:id="rId38"/>
    <p:sldId id="294" r:id="rId39"/>
  </p:sldIdLst>
  <p:sldSz cx="18288000" cy="10287000"/>
  <p:notesSz cx="6858000" cy="9144000"/>
  <p:embeddedFontLst>
    <p:embeddedFont>
      <p:font typeface="Noto Sans CJK KR Medium" panose="020B0600000101010101" charset="-127"/>
      <p:regular r:id="rId41"/>
      <p:bold r:id="rId42"/>
    </p:embeddedFont>
    <p:embeddedFont>
      <p:font typeface="Noto Sans CJK KR Regular" panose="020B0600000101010101" charset="-127"/>
      <p:regular r:id="rId43"/>
    </p:embeddedFont>
    <p:embeddedFont>
      <p:font typeface="Noto Sans CJK KR Bold"/>
      <p:bold r:id="rId44"/>
    </p:embeddedFont>
    <p:embeddedFont>
      <p:font typeface="Pretendard Regular" panose="020B0600000101010101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939D12-2E28-A34F-9A16-1E7BC8C17A45}" v="2" dt="2025-06-10T07:35:49.9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8" d="100"/>
          <a:sy n="38" d="100"/>
        </p:scale>
        <p:origin x="1002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5B9BA-6A96-8343-A12B-A21DB1BE4D1B}" type="datetimeFigureOut">
              <a:rPr kumimoji="1" lang="ko-Kore-KR" altLang="en-US" smtClean="0"/>
              <a:t>10/29/2025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D973C-832F-9849-854E-586F4CB931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614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D973C-832F-9849-854E-586F4CB931F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7511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D973C-832F-9849-854E-586F4CB931F3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936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.png"/><Relationship Id="rId7" Type="http://schemas.openxmlformats.org/officeDocument/2006/relationships/image" Target="../media/image18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2.png"/><Relationship Id="rId7" Type="http://schemas.openxmlformats.org/officeDocument/2006/relationships/image" Target="../media/image2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image" Target="../media/image2.png"/><Relationship Id="rId7" Type="http://schemas.openxmlformats.org/officeDocument/2006/relationships/image" Target="../media/image24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54000" y="6819900"/>
            <a:ext cx="6299200" cy="167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altLang="en-US" sz="2400">
                <a:latin typeface="Noto Sans CJK KR Regular"/>
                <a:ea typeface="Noto Sans CJK KR Regular"/>
              </a:rPr>
              <a:t>지도 교수님</a:t>
            </a:r>
            <a:r>
              <a:rPr lang="en-US" altLang="ko-KR" sz="2400">
                <a:latin typeface="Noto Sans CJK KR Regular"/>
                <a:ea typeface="Noto Sans CJK KR Regular"/>
              </a:rPr>
              <a:t>: </a:t>
            </a:r>
            <a:r>
              <a:rPr lang="ko-KR" altLang="en-US" sz="2400">
                <a:latin typeface="Noto Sans CJK KR Regular"/>
                <a:ea typeface="Noto Sans CJK KR Regular"/>
              </a:rPr>
              <a:t>이현빈 교수님</a:t>
            </a:r>
          </a:p>
          <a:p>
            <a:pPr lvl="0" algn="ctr">
              <a:lnSpc>
                <a:spcPct val="141100"/>
              </a:lnSpc>
            </a:pPr>
            <a:endParaRPr lang="ko-KR" altLang="en-US" sz="2400">
              <a:latin typeface="Noto Sans CJK KR Regular"/>
              <a:ea typeface="Noto Sans CJK KR Regular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sz="2400">
                <a:latin typeface="Noto Sans CJK KR Regular"/>
                <a:ea typeface="Noto Sans CJK KR Regular"/>
              </a:rPr>
              <a:t>팀   원</a:t>
            </a:r>
            <a:r>
              <a:rPr lang="en-US" altLang="ko-KR" sz="2400">
                <a:latin typeface="Noto Sans CJK KR Regular"/>
                <a:ea typeface="Noto Sans CJK KR Regular"/>
              </a:rPr>
              <a:t>: 20202066  </a:t>
            </a:r>
            <a:r>
              <a:rPr lang="ko-KR" altLang="en-US" sz="2400" err="1">
                <a:latin typeface="Noto Sans CJK KR Regular"/>
                <a:ea typeface="Noto Sans CJK KR Regular"/>
              </a:rPr>
              <a:t>안다은</a:t>
            </a:r>
            <a:endParaRPr lang="ko-KR" altLang="en-US" sz="2400">
              <a:latin typeface="Noto Sans CJK KR Regular"/>
              <a:ea typeface="Noto Sans CJK KR Regular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sz="2400">
                <a:latin typeface="Noto Sans CJK KR Regular"/>
                <a:ea typeface="Noto Sans CJK KR Regular"/>
              </a:rPr>
              <a:t>             </a:t>
            </a:r>
            <a:r>
              <a:rPr lang="en-US" altLang="ko-KR" sz="2400">
                <a:latin typeface="Noto Sans CJK KR Regular"/>
                <a:ea typeface="Noto Sans CJK KR Regular"/>
              </a:rPr>
              <a:t>20201737  </a:t>
            </a:r>
            <a:r>
              <a:rPr lang="ko-KR" altLang="en-US" sz="2400" err="1">
                <a:latin typeface="Noto Sans CJK KR Regular"/>
                <a:ea typeface="Noto Sans CJK KR Regular"/>
              </a:rPr>
              <a:t>백민우</a:t>
            </a:r>
            <a:endParaRPr lang="ko-KR" altLang="en-US" sz="2400">
              <a:latin typeface="Noto Sans CJK KR Regular"/>
              <a:ea typeface="Noto Sans CJK KR Regular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sz="2400">
                <a:latin typeface="Noto Sans CJK KR Regular"/>
                <a:ea typeface="Noto Sans CJK KR Regular"/>
              </a:rPr>
              <a:t>             </a:t>
            </a:r>
            <a:r>
              <a:rPr lang="en-US" altLang="ko-KR" sz="2400">
                <a:latin typeface="Noto Sans CJK KR Regular"/>
                <a:ea typeface="Noto Sans CJK KR Regular"/>
              </a:rPr>
              <a:t>20222008 </a:t>
            </a:r>
            <a:r>
              <a:rPr lang="ko-KR" altLang="en-US" sz="2400">
                <a:latin typeface="Noto Sans CJK KR Regular"/>
                <a:ea typeface="Noto Sans CJK KR Regular"/>
              </a:rPr>
              <a:t>조민서</a:t>
            </a:r>
          </a:p>
          <a:p>
            <a:pPr lvl="0" algn="ctr">
              <a:lnSpc>
                <a:spcPct val="141100"/>
              </a:lnSpc>
            </a:pPr>
            <a:r>
              <a:rPr lang="ko-KR" altLang="en-US" sz="2400">
                <a:latin typeface="Noto Sans CJK KR Regular"/>
                <a:ea typeface="Noto Sans CJK KR Regular"/>
              </a:rPr>
              <a:t>             </a:t>
            </a:r>
            <a:r>
              <a:rPr lang="en-US" altLang="ko-KR" sz="2400">
                <a:latin typeface="Noto Sans CJK KR Regular"/>
                <a:ea typeface="Noto Sans CJK KR Regular"/>
              </a:rPr>
              <a:t>20222278 </a:t>
            </a:r>
            <a:r>
              <a:rPr lang="ko-KR" altLang="en-US" sz="2400">
                <a:latin typeface="Noto Sans CJK KR Regular"/>
                <a:ea typeface="Noto Sans CJK KR Regular"/>
              </a:rPr>
              <a:t>박동현</a:t>
            </a:r>
          </a:p>
          <a:p>
            <a:pPr lvl="0" algn="ctr">
              <a:lnSpc>
                <a:spcPct val="141100"/>
              </a:lnSpc>
            </a:pPr>
            <a:endParaRPr lang="ko-KR" altLang="en-US" sz="2400">
              <a:latin typeface="Noto Sans CJK KR Regular"/>
              <a:ea typeface="Noto Sans CJK KR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06650" y="2878221"/>
            <a:ext cx="134620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endParaRPr lang="ko-KR" sz="4000" b="0" i="0" u="none" strike="noStrike" spc="-700">
              <a:solidFill>
                <a:srgbClr val="272424"/>
              </a:solidFill>
              <a:ea typeface="Noto Sans CJK KR Mediu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7B784-0973-D731-9F68-24ADC1F90901}"/>
              </a:ext>
            </a:extLst>
          </p:cNvPr>
          <p:cNvSpPr txBox="1"/>
          <p:nvPr/>
        </p:nvSpPr>
        <p:spPr>
          <a:xfrm>
            <a:off x="5651500" y="4089031"/>
            <a:ext cx="6985000" cy="1206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540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딸기 수확 자동화 시스템 </a:t>
            </a:r>
            <a:endParaRPr kumimoji="1" lang="en-US" altLang="ko-KR" sz="5400"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19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2070865" y="4829441"/>
            <a:ext cx="5121077" cy="72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ore-KR" sz="24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Mean </a:t>
            </a:r>
            <a:r>
              <a:rPr lang="en" altLang="ko-Kore-KR" sz="2400" err="1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IoU</a:t>
            </a:r>
            <a:r>
              <a:rPr lang="en" altLang="ko-Kore-KR" sz="24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0.9436</a:t>
            </a:r>
            <a:endParaRPr lang="en-US" altLang="ko-KR" sz="2400" u="none" strike="noStrike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2070865" y="3810000"/>
            <a:ext cx="4038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>
                <a:ea typeface="Noto Sans CJK KR Medium"/>
              </a:rPr>
              <a:t>테스트 결과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DDF30F-401A-F0DA-92DD-0F6624C45FEB}"/>
              </a:ext>
            </a:extLst>
          </p:cNvPr>
          <p:cNvGrpSpPr/>
          <p:nvPr/>
        </p:nvGrpSpPr>
        <p:grpSpPr>
          <a:xfrm>
            <a:off x="9498833" y="2705100"/>
            <a:ext cx="6579367" cy="5753868"/>
            <a:chOff x="9117833" y="3428232"/>
            <a:chExt cx="5436367" cy="50807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D7CBB0-3874-9B59-6400-86A49BF8F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17833" y="3428233"/>
              <a:ext cx="2388367" cy="23883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9F3E69-2531-A788-672E-6B024FC18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165833" y="3428232"/>
              <a:ext cx="2388367" cy="238836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8E9E5E-063F-7F41-9930-385A30E0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17834" y="6120634"/>
              <a:ext cx="2388366" cy="238836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64663F-87BF-8DDB-03A8-C650D90CF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165833" y="6120634"/>
              <a:ext cx="2388367" cy="2388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40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686300"/>
            <a:ext cx="5121077" cy="308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Morphological Opening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Distance Transform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Thresholding</a:t>
            </a:r>
            <a:endParaRPr lang="en-US" altLang="ko-KR" sz="2000" u="none" strike="noStrike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Connected Components</a:t>
            </a:r>
            <a:endParaRPr lang="en-US" altLang="ko-KR" sz="2000" u="none" strike="noStrike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Watershed</a:t>
            </a:r>
            <a:endParaRPr lang="en-US" altLang="ko-KR" sz="2000" u="none" strike="noStrike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>
                <a:ea typeface="Noto Sans CJK KR Medium"/>
              </a:rPr>
              <a:t>각 딸기 별 </a:t>
            </a:r>
            <a:r>
              <a:rPr lang="en-US" altLang="ko-KR" sz="2800" u="none" strike="noStrike">
                <a:ea typeface="Noto Sans CJK KR Medium"/>
              </a:rPr>
              <a:t>Mask </a:t>
            </a:r>
            <a:r>
              <a:rPr lang="ko-KR" altLang="en-US" sz="2800" u="none" strike="noStrike">
                <a:ea typeface="Noto Sans CJK KR Medium"/>
              </a:rPr>
              <a:t>분리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4B22FF-AC91-06CD-4FCF-B9222279794B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231B98B-A00C-9F0C-8CD1-FDBB99E60C62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F3C4FB-E2AC-B45D-1D22-D97A9A50C9AD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cxnSp>
              <p:nvCxnSpPr>
                <p:cNvPr id="75" name="Google Shape;109;p14">
                  <a:extLst>
                    <a:ext uri="{FF2B5EF4-FFF2-40B4-BE49-F238E27FC236}">
                      <a16:creationId xmlns:a16="http://schemas.microsoft.com/office/drawing/2014/main" id="{3028EB75-36F0-C0C0-B738-20F0B4566D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68BB319D-F52D-02B8-1076-E6926D07BB4C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96" name="모서리가 둥근 직사각형 95">
                    <a:extLst>
                      <a:ext uri="{FF2B5EF4-FFF2-40B4-BE49-F238E27FC236}">
                        <a16:creationId xmlns:a16="http://schemas.microsoft.com/office/drawing/2014/main" id="{E8CFF10C-9663-2A08-3717-5912DF89A735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9810B6D-EF94-5023-B77B-6CF562089D6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B5CF3137-588F-02EA-2879-A4BA76E3F235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56F44C3-5EED-3F41-8175-EEEA04A9F881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79" name="Google Shape;109;p14">
                  <a:extLst>
                    <a:ext uri="{FF2B5EF4-FFF2-40B4-BE49-F238E27FC236}">
                      <a16:creationId xmlns:a16="http://schemas.microsoft.com/office/drawing/2014/main" id="{0E01EA8B-3D13-3CF4-DE39-E39E45123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89EBB330-83BA-2126-1736-5475BD709025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788CFC9C-FCE4-A556-04BE-D1D5C188782E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BCA0DCC8-1806-93C7-0BF1-4EF4433F42DA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1" name="Google Shape;109;p14">
                  <a:extLst>
                    <a:ext uri="{FF2B5EF4-FFF2-40B4-BE49-F238E27FC236}">
                      <a16:creationId xmlns:a16="http://schemas.microsoft.com/office/drawing/2014/main" id="{20306564-DB44-CA89-8B47-29471EE8FA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139054B6-7088-A5A4-C774-07407DB7BD06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7A0F029-2807-F23F-7713-F16BE22C4145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84" name="Google Shape;109;p14">
                  <a:extLst>
                    <a:ext uri="{FF2B5EF4-FFF2-40B4-BE49-F238E27FC236}">
                      <a16:creationId xmlns:a16="http://schemas.microsoft.com/office/drawing/2014/main" id="{BBA19CD6-70C4-0ED7-50B8-4EE979F700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EA804380-66CA-CD72-E624-BE412B732DF9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E0661AA4-0DE3-C725-49F8-0F79F7D8B8CB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271DC23-5DE9-32DC-CE44-9AF6AC95D729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6" name="Google Shape;109;p14">
                  <a:extLst>
                    <a:ext uri="{FF2B5EF4-FFF2-40B4-BE49-F238E27FC236}">
                      <a16:creationId xmlns:a16="http://schemas.microsoft.com/office/drawing/2014/main" id="{3D74FAA8-FA6B-1507-078B-A37A540A7E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2E44D2A7-56F3-67A5-2494-05B8A92C5A57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B4BD143-7D5F-3BEA-5C2C-C1F399A31BF8}"/>
                  </a:ext>
                </a:extLst>
              </p:cNvPr>
              <p:cNvGrpSpPr/>
              <p:nvPr/>
            </p:nvGrpSpPr>
            <p:grpSpPr>
              <a:xfrm>
                <a:off x="13642844" y="3127141"/>
                <a:ext cx="3576770" cy="1766832"/>
                <a:chOff x="13639800" y="3127141"/>
                <a:chExt cx="3576770" cy="1766832"/>
              </a:xfrm>
              <a:noFill/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011FC57-6671-8498-70AF-27A679D54C73}"/>
                    </a:ext>
                  </a:extLst>
                </p:cNvPr>
                <p:cNvSpPr/>
                <p:nvPr/>
              </p:nvSpPr>
              <p:spPr>
                <a:xfrm>
                  <a:off x="13639800" y="3127141"/>
                  <a:ext cx="3576770" cy="751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372B35E-2E11-CF5B-AA36-E3EFFD2760ED}"/>
                    </a:ext>
                  </a:extLst>
                </p:cNvPr>
                <p:cNvSpPr txBox="1"/>
                <p:nvPr/>
              </p:nvSpPr>
              <p:spPr>
                <a:xfrm>
                  <a:off x="14879833" y="4524641"/>
                  <a:ext cx="109670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각도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추정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6" name="꺾인 연결선[E] 15">
                <a:extLst>
                  <a:ext uri="{FF2B5EF4-FFF2-40B4-BE49-F238E27FC236}">
                    <a16:creationId xmlns:a16="http://schemas.microsoft.com/office/drawing/2014/main" id="{6690D006-744D-4C0B-6C66-C081FC9CEEBF}"/>
                  </a:ext>
                </a:extLst>
              </p:cNvPr>
              <p:cNvCxnSpPr>
                <a:cxnSpLocks/>
                <a:stCxn id="87" idx="3"/>
                <a:endCxn id="73" idx="1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oogle Shape;109;p14">
                <a:extLst>
                  <a:ext uri="{FF2B5EF4-FFF2-40B4-BE49-F238E27FC236}">
                    <a16:creationId xmlns:a16="http://schemas.microsoft.com/office/drawing/2014/main" id="{D7F85C53-7804-B040-D774-654741471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92CA523-1A5F-D827-F777-EDEE50E38B49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9C872538-FAAB-9894-D6BA-ABE90CAE732C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6DA70DC-71A6-E423-56FE-0C58D2D45A02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1" name="Google Shape;109;p14">
                <a:extLst>
                  <a:ext uri="{FF2B5EF4-FFF2-40B4-BE49-F238E27FC236}">
                    <a16:creationId xmlns:a16="http://schemas.microsoft.com/office/drawing/2014/main" id="{BB457254-E1F6-74BE-A9BA-69043EFE17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BDD0176-2013-E55B-2DCA-96E718604A92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89D1D329-4D67-C227-28C2-018FFDA97451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C81D477-61E3-D5D5-06B9-873DF454A0E1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3" name="Google Shape;109;p14">
                <a:extLst>
                  <a:ext uri="{FF2B5EF4-FFF2-40B4-BE49-F238E27FC236}">
                    <a16:creationId xmlns:a16="http://schemas.microsoft.com/office/drawing/2014/main" id="{9213CCC6-8022-BE20-7916-4347C9E70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411DE2C-5BE3-72BB-4D27-BF45D16AC14F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F7E6563-55E0-930C-608F-CF112A724467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3EBE837-D639-E0AA-7BA4-5D489801FA07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5" name="Google Shape;109;p14">
                <a:extLst>
                  <a:ext uri="{FF2B5EF4-FFF2-40B4-BE49-F238E27FC236}">
                    <a16:creationId xmlns:a16="http://schemas.microsoft.com/office/drawing/2014/main" id="{A055669E-CCE1-D60A-13ED-4786A731CA90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F234CD3-57FC-4021-429A-6FB63A6723D5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4463BE3-1D82-4E86-8D4C-2CCA51AC5905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16EC0DB-180A-C86A-0960-1E4F5D06B676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280A44-1325-0706-697F-C5B1A6568F19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593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>
            <a:extLst>
              <a:ext uri="{FF2B5EF4-FFF2-40B4-BE49-F238E27FC236}">
                <a16:creationId xmlns:a16="http://schemas.microsoft.com/office/drawing/2014/main" id="{77A4392F-4579-BB3D-D125-2A3167C6E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02895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A2536A-E4AB-91A3-F1ED-679309442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6850" y="2705100"/>
            <a:ext cx="7772400" cy="58293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DDB042E-ECAA-0C9A-5C94-ECBF4986CB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4250" y="5413435"/>
            <a:ext cx="1631950" cy="19398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6F8B6EB-B999-2BC7-CBAD-1B0B4727FB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00600" y="5372100"/>
            <a:ext cx="1631950" cy="1986722"/>
          </a:xfrm>
          <a:prstGeom prst="rect">
            <a:avLst/>
          </a:prstGeom>
        </p:spPr>
      </p:pic>
      <p:sp>
        <p:nvSpPr>
          <p:cNvPr id="13" name="TextBox 27">
            <a:extLst>
              <a:ext uri="{FF2B5EF4-FFF2-40B4-BE49-F238E27FC236}">
                <a16:creationId xmlns:a16="http://schemas.microsoft.com/office/drawing/2014/main" id="{46BE131C-C875-E2A6-25E2-1485F0C12EA0}"/>
              </a:ext>
            </a:extLst>
          </p:cNvPr>
          <p:cNvSpPr txBox="1"/>
          <p:nvPr/>
        </p:nvSpPr>
        <p:spPr>
          <a:xfrm>
            <a:off x="2203450" y="4009746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>
                <a:ea typeface="Noto Sans CJK KR Medium"/>
              </a:rPr>
              <a:t>좌표 매칭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4" name="화살표: 오른쪽 8">
            <a:extLst>
              <a:ext uri="{FF2B5EF4-FFF2-40B4-BE49-F238E27FC236}">
                <a16:creationId xmlns:a16="http://schemas.microsoft.com/office/drawing/2014/main" id="{C00D6EF5-8DFA-23BF-D7E3-F4B0BD0E5A48}"/>
              </a:ext>
            </a:extLst>
          </p:cNvPr>
          <p:cNvSpPr/>
          <p:nvPr/>
        </p:nvSpPr>
        <p:spPr>
          <a:xfrm>
            <a:off x="7958419" y="5413435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1717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A2536A-E4AB-91A3-F1ED-679309442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3009900"/>
            <a:ext cx="7772400" cy="5829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2C1C22-68DA-B897-1769-1AF4A5B75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3100" y="3009900"/>
            <a:ext cx="7772400" cy="5829300"/>
          </a:xfrm>
          <a:prstGeom prst="rect">
            <a:avLst/>
          </a:prstGeom>
        </p:spPr>
      </p:pic>
      <p:sp>
        <p:nvSpPr>
          <p:cNvPr id="14" name="화살표: 오른쪽 8">
            <a:extLst>
              <a:ext uri="{FF2B5EF4-FFF2-40B4-BE49-F238E27FC236}">
                <a16:creationId xmlns:a16="http://schemas.microsoft.com/office/drawing/2014/main" id="{E1F3A7A9-1FF8-9C7A-5837-CC7435D3AA79}"/>
              </a:ext>
            </a:extLst>
          </p:cNvPr>
          <p:cNvSpPr/>
          <p:nvPr/>
        </p:nvSpPr>
        <p:spPr>
          <a:xfrm>
            <a:off x="8760819" y="5711036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214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398631"/>
            <a:ext cx="5121077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숙성 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미숙성 분류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>
                <a:ea typeface="Noto Sans CJK KR Medium"/>
              </a:rPr>
              <a:t>숙성도 분류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DE1291-1807-2093-F6DD-758155E1B1ED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704CB0-CEB4-E687-78A5-3BB10BC257B6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0B5E12D-778C-A260-582C-61C54047D5CC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4D799BF6-EB27-62E3-8BAC-0845BB01275E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cxnSp>
              <p:nvCxnSpPr>
                <p:cNvPr id="75" name="Google Shape;109;p14">
                  <a:extLst>
                    <a:ext uri="{FF2B5EF4-FFF2-40B4-BE49-F238E27FC236}">
                      <a16:creationId xmlns:a16="http://schemas.microsoft.com/office/drawing/2014/main" id="{8929A44C-4CA4-7623-2E42-7523322D6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21400C7E-7871-0DF8-39DA-D33772BBE43F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96" name="모서리가 둥근 직사각형 95">
                    <a:extLst>
                      <a:ext uri="{FF2B5EF4-FFF2-40B4-BE49-F238E27FC236}">
                        <a16:creationId xmlns:a16="http://schemas.microsoft.com/office/drawing/2014/main" id="{B176245A-5D9B-71DD-E1BD-406C1FEB8555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BECB8B44-4E48-9186-E6BF-6912E2E26AC6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D9C2572E-17F5-6A97-DA08-E1CB17E26590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BEC228E-5392-F734-3CFD-7B39520F801A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79" name="Google Shape;109;p14">
                  <a:extLst>
                    <a:ext uri="{FF2B5EF4-FFF2-40B4-BE49-F238E27FC236}">
                      <a16:creationId xmlns:a16="http://schemas.microsoft.com/office/drawing/2014/main" id="{B9512D4B-FE85-83F4-80CB-B89AC861E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E3FC612B-61B9-C784-27BB-B103DA9424E3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A35D754F-F4C6-326C-0C77-239119F6D5F8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8FBF0838-B1D0-BD1E-704D-4B007AE78387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1" name="Google Shape;109;p14">
                  <a:extLst>
                    <a:ext uri="{FF2B5EF4-FFF2-40B4-BE49-F238E27FC236}">
                      <a16:creationId xmlns:a16="http://schemas.microsoft.com/office/drawing/2014/main" id="{E24F2833-E243-3062-9ED5-2FA935E43B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E34B3142-A0B0-E1C2-A1A4-7744E50BDFAD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9D1F741-60E7-E7AD-A32A-2EFA9D7E9236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84" name="Google Shape;109;p14">
                  <a:extLst>
                    <a:ext uri="{FF2B5EF4-FFF2-40B4-BE49-F238E27FC236}">
                      <a16:creationId xmlns:a16="http://schemas.microsoft.com/office/drawing/2014/main" id="{775B6F71-3205-6201-F53B-6E5E840D7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908C644D-C61E-9D4F-D57E-AB9E0E82C4E2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69571084-4339-C685-1B0A-E764536AF036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1EB92806-4FDD-EC34-F233-1C62262C1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6" name="Google Shape;109;p14">
                  <a:extLst>
                    <a:ext uri="{FF2B5EF4-FFF2-40B4-BE49-F238E27FC236}">
                      <a16:creationId xmlns:a16="http://schemas.microsoft.com/office/drawing/2014/main" id="{D011769F-4019-E645-8670-3659C07E12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8F4CA3F-4953-38EC-7FEF-8396B65666C3}"/>
                  </a:ext>
                </a:extLst>
              </p:cNvPr>
              <p:cNvGrpSpPr/>
              <p:nvPr/>
            </p:nvGrpSpPr>
            <p:grpSpPr>
              <a:xfrm>
                <a:off x="13642844" y="3127141"/>
                <a:ext cx="3576770" cy="1766832"/>
                <a:chOff x="13639800" y="3127141"/>
                <a:chExt cx="3576770" cy="1766832"/>
              </a:xfrm>
              <a:noFill/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C6F040A1-1D65-8524-7254-5DEADB78C01E}"/>
                    </a:ext>
                  </a:extLst>
                </p:cNvPr>
                <p:cNvSpPr/>
                <p:nvPr/>
              </p:nvSpPr>
              <p:spPr>
                <a:xfrm>
                  <a:off x="13639800" y="3127141"/>
                  <a:ext cx="3576770" cy="751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B3C7334-0DE7-6511-DE20-AA2EC43219E5}"/>
                    </a:ext>
                  </a:extLst>
                </p:cNvPr>
                <p:cNvSpPr txBox="1"/>
                <p:nvPr/>
              </p:nvSpPr>
              <p:spPr>
                <a:xfrm>
                  <a:off x="14879833" y="4524641"/>
                  <a:ext cx="109670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각도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추정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6" name="꺾인 연결선[E] 15">
                <a:extLst>
                  <a:ext uri="{FF2B5EF4-FFF2-40B4-BE49-F238E27FC236}">
                    <a16:creationId xmlns:a16="http://schemas.microsoft.com/office/drawing/2014/main" id="{F55D3583-5CC7-F3B6-2C0F-60346A57CBBD}"/>
                  </a:ext>
                </a:extLst>
              </p:cNvPr>
              <p:cNvCxnSpPr>
                <a:cxnSpLocks/>
                <a:stCxn id="87" idx="3"/>
                <a:endCxn id="73" idx="1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oogle Shape;109;p14">
                <a:extLst>
                  <a:ext uri="{FF2B5EF4-FFF2-40B4-BE49-F238E27FC236}">
                    <a16:creationId xmlns:a16="http://schemas.microsoft.com/office/drawing/2014/main" id="{7F4095BD-289E-7230-DEBF-798257281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B5AC7D8-C20C-FDED-5F5D-9520868E5848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8950F048-89AF-DE87-4E7A-0EA7039504A5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0E97739-ED68-149C-B61D-6EBB67F1088D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1" name="Google Shape;109;p14">
                <a:extLst>
                  <a:ext uri="{FF2B5EF4-FFF2-40B4-BE49-F238E27FC236}">
                    <a16:creationId xmlns:a16="http://schemas.microsoft.com/office/drawing/2014/main" id="{8C4E25B7-6027-7092-1EEA-48C133269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6A59111-B87C-5836-8A8C-615CE9D8246B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92BE5528-6876-B9AC-15A3-50E97A905A41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9F61F89-F846-D6F9-1BF3-967D37B60D5D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3" name="Google Shape;109;p14">
                <a:extLst>
                  <a:ext uri="{FF2B5EF4-FFF2-40B4-BE49-F238E27FC236}">
                    <a16:creationId xmlns:a16="http://schemas.microsoft.com/office/drawing/2014/main" id="{469FA1C4-697A-B7CB-B542-FF8FCA805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C856592-E788-FB2A-75BA-83095BA98E7D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D7BCE25-5E1A-4420-84AD-715F8B1C37F9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92554F8-9EF4-D90E-D58B-31457A320C7A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5" name="Google Shape;109;p14">
                <a:extLst>
                  <a:ext uri="{FF2B5EF4-FFF2-40B4-BE49-F238E27FC236}">
                    <a16:creationId xmlns:a16="http://schemas.microsoft.com/office/drawing/2014/main" id="{F2F25A0F-3944-E0E2-8318-A130232FA41D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6E67541-E548-1E35-3579-7D89D7ADFACA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33C0D08-9FDF-7774-4A2A-2D900340FA0D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B45C1F5-2E85-28FA-F0F8-7527FB423192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DBA0EA-273C-7705-50A3-B6941973A2D8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517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19" y="30861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842265" y="4510625"/>
            <a:ext cx="5121077" cy="29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RGB -&gt; HSV</a:t>
            </a:r>
            <a:r>
              <a:rPr lang="ko-KR" altLang="en-US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변환</a:t>
            </a:r>
            <a:endParaRPr lang="en-US" altLang="ko-KR" sz="2400" u="none" strike="noStrike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유효 픽셀 필터링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(V, S)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H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값을 이용해 빨간색 영역 추출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빨간 픽셀 비율 계산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842265" y="37338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>
                <a:ea typeface="Noto Sans CJK KR Medium"/>
              </a:rPr>
              <a:t>숙성도 분류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F9F957-0C2B-B700-56B5-3AF860C856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600" y="24765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10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54" y="3162300"/>
            <a:ext cx="6341781" cy="55895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533900"/>
            <a:ext cx="5121077" cy="368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Bbox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 </a:t>
            </a:r>
            <a:r>
              <a:rPr lang="ko-KR" altLang="en-US" sz="240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겹쳐져있는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딸기 선택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겹친 딸기들의 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Depth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값을 비교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겹친 부분 감지는 완료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u="none" strike="noStrike">
                <a:solidFill>
                  <a:srgbClr val="FF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앞 뒤 딸기 구분은 </a:t>
            </a:r>
            <a:r>
              <a:rPr lang="en-US" altLang="ko-KR" sz="2400" u="none" strike="noStrike">
                <a:solidFill>
                  <a:srgbClr val="FF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Depth</a:t>
            </a:r>
            <a:r>
              <a:rPr lang="ko-KR" altLang="en-US" sz="2400" u="none" strike="noStrike">
                <a:solidFill>
                  <a:srgbClr val="FF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값 처리가 필요하여 미완</a:t>
            </a:r>
            <a:endParaRPr lang="en-US" altLang="ko-KR" sz="2400" u="none" strike="noStrike">
              <a:solidFill>
                <a:srgbClr val="FF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>
                <a:ea typeface="Noto Sans CJK KR Medium"/>
              </a:rPr>
              <a:t>가려진</a:t>
            </a:r>
            <a:r>
              <a:rPr lang="ko-KR" altLang="en-US" sz="2800" u="none" strike="noStrike">
                <a:ea typeface="Noto Sans CJK KR Medium"/>
              </a:rPr>
              <a:t> 딸기 구분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3E7089-F223-D05B-0759-F2B8537F4923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A480F2-20FB-9297-56EF-5EC06F0427D6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67AC3D9-45A2-439F-4EBA-CABE7F352C15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cxnSp>
              <p:nvCxnSpPr>
                <p:cNvPr id="75" name="Google Shape;109;p14">
                  <a:extLst>
                    <a:ext uri="{FF2B5EF4-FFF2-40B4-BE49-F238E27FC236}">
                      <a16:creationId xmlns:a16="http://schemas.microsoft.com/office/drawing/2014/main" id="{E02DE371-F9A3-9FEC-B8F4-996BCDDB4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78615E7D-85CD-F59A-6D67-92FC26667D21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96" name="모서리가 둥근 직사각형 95">
                    <a:extLst>
                      <a:ext uri="{FF2B5EF4-FFF2-40B4-BE49-F238E27FC236}">
                        <a16:creationId xmlns:a16="http://schemas.microsoft.com/office/drawing/2014/main" id="{A137305F-B523-38D2-CB35-F6AF8B21AC9D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D6AEC84D-1A60-A527-E7AB-3C67B061274D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8553CCD4-B09C-8452-A5DE-A5989AB37E3B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AC2FFFD-6F83-DAB5-9FBA-83628641DB0F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79" name="Google Shape;109;p14">
                  <a:extLst>
                    <a:ext uri="{FF2B5EF4-FFF2-40B4-BE49-F238E27FC236}">
                      <a16:creationId xmlns:a16="http://schemas.microsoft.com/office/drawing/2014/main" id="{A2FB5510-8E72-A5EC-21B3-5B199DEDF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85C12B92-B7E1-406D-A9FF-8B29E2E44E15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A1796452-1059-9627-3DEB-7BC1D3B1B2F8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70D6AA81-108A-051C-7D43-FE95FD732FC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1" name="Google Shape;109;p14">
                  <a:extLst>
                    <a:ext uri="{FF2B5EF4-FFF2-40B4-BE49-F238E27FC236}">
                      <a16:creationId xmlns:a16="http://schemas.microsoft.com/office/drawing/2014/main" id="{2BF5BCC7-954F-D8AB-F423-569EB962F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3A9D7708-3F52-CBA8-1B0D-D8E12A0D16E0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721D840-B087-1BE0-97B6-F64622C06B1E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84" name="Google Shape;109;p14">
                  <a:extLst>
                    <a:ext uri="{FF2B5EF4-FFF2-40B4-BE49-F238E27FC236}">
                      <a16:creationId xmlns:a16="http://schemas.microsoft.com/office/drawing/2014/main" id="{03C9A5C1-2E64-8673-4095-0094E434E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683627CC-9EE0-4863-668A-46ECA05627A9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540468E-9DC1-36D7-A416-A1DA8B6F5953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0847F2C-3E4B-E481-618F-1748EEE446C6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6" name="Google Shape;109;p14">
                  <a:extLst>
                    <a:ext uri="{FF2B5EF4-FFF2-40B4-BE49-F238E27FC236}">
                      <a16:creationId xmlns:a16="http://schemas.microsoft.com/office/drawing/2014/main" id="{B2E6BA5D-3AA6-7C54-F7C4-25D7CB1FA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126F627D-7B2E-0BFB-8E42-1065AA6818E1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7BDE3135-2842-DA70-9E57-E3B6AF94F737}"/>
                  </a:ext>
                </a:extLst>
              </p:cNvPr>
              <p:cNvGrpSpPr/>
              <p:nvPr/>
            </p:nvGrpSpPr>
            <p:grpSpPr>
              <a:xfrm>
                <a:off x="13642844" y="3127141"/>
                <a:ext cx="3576770" cy="1766832"/>
                <a:chOff x="13639800" y="3127141"/>
                <a:chExt cx="3576770" cy="1766832"/>
              </a:xfrm>
              <a:noFill/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10E7E1F5-FE84-062D-780F-801DDAF3A493}"/>
                    </a:ext>
                  </a:extLst>
                </p:cNvPr>
                <p:cNvSpPr/>
                <p:nvPr/>
              </p:nvSpPr>
              <p:spPr>
                <a:xfrm>
                  <a:off x="13639800" y="3127141"/>
                  <a:ext cx="3576770" cy="751441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75667ED-D97B-CE68-D378-D6999421B53F}"/>
                    </a:ext>
                  </a:extLst>
                </p:cNvPr>
                <p:cNvSpPr txBox="1"/>
                <p:nvPr/>
              </p:nvSpPr>
              <p:spPr>
                <a:xfrm>
                  <a:off x="14879833" y="4524641"/>
                  <a:ext cx="109670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각도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추정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6" name="꺾인 연결선[E] 15">
                <a:extLst>
                  <a:ext uri="{FF2B5EF4-FFF2-40B4-BE49-F238E27FC236}">
                    <a16:creationId xmlns:a16="http://schemas.microsoft.com/office/drawing/2014/main" id="{2FD7B439-757D-A386-949A-8773A2FCCFE9}"/>
                  </a:ext>
                </a:extLst>
              </p:cNvPr>
              <p:cNvCxnSpPr>
                <a:cxnSpLocks/>
                <a:stCxn id="87" idx="3"/>
                <a:endCxn id="73" idx="1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oogle Shape;109;p14">
                <a:extLst>
                  <a:ext uri="{FF2B5EF4-FFF2-40B4-BE49-F238E27FC236}">
                    <a16:creationId xmlns:a16="http://schemas.microsoft.com/office/drawing/2014/main" id="{D0B1CEFE-C320-7C9B-F35D-5D7387916B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4097E9D-3686-5984-1807-7D5A81CF9923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A5CD636C-50A6-F6AF-40DC-EDBA6695F04E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097F103-E9C5-3461-C58F-3CAAE08DE18D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1" name="Google Shape;109;p14">
                <a:extLst>
                  <a:ext uri="{FF2B5EF4-FFF2-40B4-BE49-F238E27FC236}">
                    <a16:creationId xmlns:a16="http://schemas.microsoft.com/office/drawing/2014/main" id="{7966FDA3-3482-B850-66D1-0B0666348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82F6CFB-12DF-226A-58BF-66CB615E5F8D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3EEBDD2-A022-5A61-9E36-0454F2BD6C4F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5DD28E4-96C9-D6E1-B429-0DF7F5002E49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3" name="Google Shape;109;p14">
                <a:extLst>
                  <a:ext uri="{FF2B5EF4-FFF2-40B4-BE49-F238E27FC236}">
                    <a16:creationId xmlns:a16="http://schemas.microsoft.com/office/drawing/2014/main" id="{615215F3-7206-A8B9-8B89-A7E1BE01F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288E72E-6006-9159-9709-966A316029B0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082ABA8-338D-3016-CCDE-AA198682AE3D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D0FC066-5F30-6039-17F4-C84483356D9D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5" name="Google Shape;109;p14">
                <a:extLst>
                  <a:ext uri="{FF2B5EF4-FFF2-40B4-BE49-F238E27FC236}">
                    <a16:creationId xmlns:a16="http://schemas.microsoft.com/office/drawing/2014/main" id="{5FC15DEC-4FEA-4A7B-6DC5-B4874F05E0B2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B6FB829-807A-9D46-87F4-A2F56883214D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5661E0E-37BC-DE72-13E6-F8E750CBA726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664E92-E62A-F2AE-EC63-3091EE644685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E6C9DA-8376-4A5D-6B0B-815BB52A211E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191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99DF9-BDB9-E350-80C0-7C27F05C5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1" y="2705100"/>
            <a:ext cx="7772400" cy="5829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C4824C-C31B-A11B-5619-46137B1BC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705100"/>
            <a:ext cx="7772400" cy="5829300"/>
          </a:xfrm>
          <a:prstGeom prst="rect">
            <a:avLst/>
          </a:prstGeom>
        </p:spPr>
      </p:pic>
      <p:sp>
        <p:nvSpPr>
          <p:cNvPr id="16" name="화살표: 오른쪽 8">
            <a:extLst>
              <a:ext uri="{FF2B5EF4-FFF2-40B4-BE49-F238E27FC236}">
                <a16:creationId xmlns:a16="http://schemas.microsoft.com/office/drawing/2014/main" id="{286D414C-315A-DBD3-5E31-A21F91A2496F}"/>
              </a:ext>
            </a:extLst>
          </p:cNvPr>
          <p:cNvSpPr/>
          <p:nvPr/>
        </p:nvSpPr>
        <p:spPr>
          <a:xfrm>
            <a:off x="8825410" y="5332018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531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9E9570-0DBE-FC3B-23E4-0416BA1D9E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857500"/>
            <a:ext cx="7772400" cy="5829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156EC0-EC1B-AA16-BBD1-570665862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102" y="2872800"/>
            <a:ext cx="7772400" cy="5814000"/>
          </a:xfrm>
          <a:prstGeom prst="rect">
            <a:avLst/>
          </a:prstGeom>
        </p:spPr>
      </p:pic>
      <p:sp>
        <p:nvSpPr>
          <p:cNvPr id="10" name="화살표: 오른쪽 8">
            <a:extLst>
              <a:ext uri="{FF2B5EF4-FFF2-40B4-BE49-F238E27FC236}">
                <a16:creationId xmlns:a16="http://schemas.microsoft.com/office/drawing/2014/main" id="{1CAB8E78-FDD1-770C-C1BB-85BC52FADFD3}"/>
              </a:ext>
            </a:extLst>
          </p:cNvPr>
          <p:cNvSpPr/>
          <p:nvPr/>
        </p:nvSpPr>
        <p:spPr>
          <a:xfrm>
            <a:off x="8825410" y="5332018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98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0643A0-7ECC-94FB-5A2B-869A4B7E848D}"/>
              </a:ext>
            </a:extLst>
          </p:cNvPr>
          <p:cNvSpPr/>
          <p:nvPr/>
        </p:nvSpPr>
        <p:spPr>
          <a:xfrm>
            <a:off x="13719044" y="5844833"/>
            <a:ext cx="3576770" cy="751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112539"/>
            <a:ext cx="5121077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딸기의 수확 지점 결정을 위함</a:t>
            </a:r>
            <a:r>
              <a:rPr lang="en-US" altLang="ko-KR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5052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>
                <a:ea typeface="Noto Sans CJK KR Medium"/>
              </a:rPr>
              <a:t>각도 추정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5E1A0C-152C-642B-1145-1B21CCCE2657}"/>
              </a:ext>
            </a:extLst>
          </p:cNvPr>
          <p:cNvSpPr txBox="1"/>
          <p:nvPr/>
        </p:nvSpPr>
        <p:spPr>
          <a:xfrm>
            <a:off x="1533320" y="5096948"/>
            <a:ext cx="6288360" cy="29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외부 삼각형 피팅</a:t>
            </a:r>
            <a:endParaRPr lang="en-US" altLang="ko-KR" sz="24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u="none" strike="noStrike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각 꼭짓점에서 중선 긋기</a:t>
            </a:r>
            <a:endParaRPr lang="en-US" altLang="ko-KR" sz="2400" u="none" strike="noStrike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내부 삼각형 찾기</a:t>
            </a:r>
            <a:endParaRPr lang="en-US" altLang="ko-KR" sz="24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u="none" strike="noStrike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형태를 비교하여 딸기의 가장 아랫부분 추정</a:t>
            </a:r>
            <a:endParaRPr lang="en-US" altLang="ko-KR" sz="2400" u="none" strike="noStrike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2C1D4E-6CC4-B4D1-F402-5479D8F85478}"/>
              </a:ext>
            </a:extLst>
          </p:cNvPr>
          <p:cNvGrpSpPr/>
          <p:nvPr/>
        </p:nvGrpSpPr>
        <p:grpSpPr>
          <a:xfrm>
            <a:off x="8839200" y="2171700"/>
            <a:ext cx="3588946" cy="6837466"/>
            <a:chOff x="10787454" y="1409407"/>
            <a:chExt cx="3588946" cy="6837466"/>
          </a:xfrm>
        </p:grpSpPr>
        <p:cxnSp>
          <p:nvCxnSpPr>
            <p:cNvPr id="76" name="Google Shape;109;p14">
              <a:extLst>
                <a:ext uri="{FF2B5EF4-FFF2-40B4-BE49-F238E27FC236}">
                  <a16:creationId xmlns:a16="http://schemas.microsoft.com/office/drawing/2014/main" id="{D0D38F0D-642A-DAED-CE87-6A572C5E2514}"/>
                </a:ext>
              </a:extLst>
            </p:cNvPr>
            <p:cNvCxnSpPr>
              <a:cxnSpLocks/>
            </p:cNvCxnSpPr>
            <p:nvPr/>
          </p:nvCxnSpPr>
          <p:spPr>
            <a:xfrm>
              <a:off x="12581927" y="2214643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D0412B9-E963-68AC-7CC3-9E923770B65F}"/>
                </a:ext>
              </a:extLst>
            </p:cNvPr>
            <p:cNvGrpSpPr/>
            <p:nvPr/>
          </p:nvGrpSpPr>
          <p:grpSpPr>
            <a:xfrm>
              <a:off x="10787454" y="1409407"/>
              <a:ext cx="3588946" cy="805236"/>
              <a:chOff x="11574854" y="1463143"/>
              <a:chExt cx="3588946" cy="805236"/>
            </a:xfrm>
          </p:grpSpPr>
          <p:sp>
            <p:nvSpPr>
              <p:cNvPr id="97" name="모서리가 둥근 직사각형 96">
                <a:extLst>
                  <a:ext uri="{FF2B5EF4-FFF2-40B4-BE49-F238E27FC236}">
                    <a16:creationId xmlns:a16="http://schemas.microsoft.com/office/drawing/2014/main" id="{BF0ADCAC-3E21-08A1-11F5-1B862A1430EA}"/>
                  </a:ext>
                </a:extLst>
              </p:cNvPr>
              <p:cNvSpPr/>
              <p:nvPr/>
            </p:nvSpPr>
            <p:spPr>
              <a:xfrm>
                <a:off x="11574854" y="1463143"/>
                <a:ext cx="3588946" cy="8052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0C8104-A888-88BA-A7E7-5728FA66088D}"/>
                  </a:ext>
                </a:extLst>
              </p:cNvPr>
              <p:cNvSpPr txBox="1"/>
              <p:nvPr/>
            </p:nvSpPr>
            <p:spPr>
              <a:xfrm>
                <a:off x="12027025" y="1681095"/>
                <a:ext cx="2684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RGB </a:t>
                </a:r>
                <a:r>
                  <a:rPr kumimoji="1" lang="ko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이미지</a:t>
                </a:r>
                <a:r>
                  <a:rPr kumimoji="1" lang="en-US" altLang="ko-KR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,</a:t>
                </a:r>
                <a:r>
                  <a:rPr kumimoji="1" lang="ko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</a:t>
                </a:r>
                <a:r>
                  <a:rPr kumimoji="1" lang="en-US" altLang="ko-KR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Depth </a:t>
                </a:r>
                <a:r>
                  <a:rPr kumimoji="1" lang="ko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입력</a:t>
                </a:r>
                <a:endParaRPr kumimoji="1" lang="ko-Kore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FAB8BA2-9660-EEFD-8970-D3A866798DFE}"/>
                </a:ext>
              </a:extLst>
            </p:cNvPr>
            <p:cNvSpPr/>
            <p:nvPr/>
          </p:nvSpPr>
          <p:spPr>
            <a:xfrm>
              <a:off x="10787454" y="2669648"/>
              <a:ext cx="3576770" cy="7514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573775-B700-3EA5-C95B-DFA5578F5E63}"/>
                </a:ext>
              </a:extLst>
            </p:cNvPr>
            <p:cNvSpPr txBox="1"/>
            <p:nvPr/>
          </p:nvSpPr>
          <p:spPr>
            <a:xfrm>
              <a:off x="11671949" y="2860702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딸기 검출 </a:t>
              </a:r>
              <a:r>
                <a:rPr kumimoji="1" lang="en-US" altLang="ko-KR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(</a:t>
              </a:r>
              <a:r>
                <a:rPr kumimoji="1" lang="en-US" altLang="ko-KR" err="1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bbox</a:t>
              </a:r>
              <a:r>
                <a:rPr kumimoji="1" lang="en-US" altLang="ko-KR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)</a:t>
              </a:r>
              <a:endPara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80" name="Google Shape;109;p14">
              <a:extLst>
                <a:ext uri="{FF2B5EF4-FFF2-40B4-BE49-F238E27FC236}">
                  <a16:creationId xmlns:a16="http://schemas.microsoft.com/office/drawing/2014/main" id="{5FA76FE5-404B-2D56-94CA-E80B859F9DFF}"/>
                </a:ext>
              </a:extLst>
            </p:cNvPr>
            <p:cNvCxnSpPr>
              <a:cxnSpLocks/>
            </p:cNvCxnSpPr>
            <p:nvPr/>
          </p:nvCxnSpPr>
          <p:spPr>
            <a:xfrm>
              <a:off x="12581927" y="3421089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50126C4-2390-F347-6640-6CFCB6D4946A}"/>
                </a:ext>
              </a:extLst>
            </p:cNvPr>
            <p:cNvGrpSpPr/>
            <p:nvPr/>
          </p:nvGrpSpPr>
          <p:grpSpPr>
            <a:xfrm>
              <a:off x="10787454" y="3876094"/>
              <a:ext cx="3576770" cy="751441"/>
              <a:chOff x="10787454" y="3876094"/>
              <a:chExt cx="3576770" cy="75144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7CFFE58E-5E06-7342-F504-1B7C410A03DF}"/>
                  </a:ext>
                </a:extLst>
              </p:cNvPr>
              <p:cNvSpPr/>
              <p:nvPr/>
            </p:nvSpPr>
            <p:spPr>
              <a:xfrm>
                <a:off x="10787454" y="3876094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933DA76-847D-C421-A06B-3B3BA5C9E1C6}"/>
                  </a:ext>
                </a:extLst>
              </p:cNvPr>
              <p:cNvSpPr txBox="1"/>
              <p:nvPr/>
            </p:nvSpPr>
            <p:spPr>
              <a:xfrm>
                <a:off x="11100126" y="4067148"/>
                <a:ext cx="2951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딸기 영역 검출</a:t>
                </a:r>
                <a:r>
                  <a:rPr kumimoji="1" lang="en-US" altLang="ko-KR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(</a:t>
                </a:r>
                <a:r>
                  <a:rPr kumimoji="1" lang="en-US" altLang="ko-KR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BinaryMask</a:t>
                </a:r>
                <a:r>
                  <a:rPr kumimoji="1" lang="en-US" altLang="ko-KR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82" name="Google Shape;109;p14">
              <a:extLst>
                <a:ext uri="{FF2B5EF4-FFF2-40B4-BE49-F238E27FC236}">
                  <a16:creationId xmlns:a16="http://schemas.microsoft.com/office/drawing/2014/main" id="{26FD2047-CBCD-4BD8-34FA-2377866A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2581927" y="4627535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0CE533C-E5C1-2BB6-C389-0E6D1A81D2AA}"/>
                </a:ext>
              </a:extLst>
            </p:cNvPr>
            <p:cNvSpPr/>
            <p:nvPr/>
          </p:nvSpPr>
          <p:spPr>
            <a:xfrm>
              <a:off x="10787454" y="5082540"/>
              <a:ext cx="3576770" cy="751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5DD9D9E-167F-8442-CC55-B993BBF7F5D4}"/>
                </a:ext>
              </a:extLst>
            </p:cNvPr>
            <p:cNvSpPr txBox="1"/>
            <p:nvPr/>
          </p:nvSpPr>
          <p:spPr>
            <a:xfrm>
              <a:off x="11455231" y="5273594"/>
              <a:ext cx="2241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각 딸기 별 </a:t>
              </a:r>
              <a:r>
                <a:rPr kumimoji="1" lang="en-US" altLang="ko-KR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Mask </a:t>
              </a:r>
              <a:r>
                <a:rPr kumimoji="1" lang="ko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분리</a:t>
              </a:r>
              <a:endPara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85" name="Google Shape;109;p14">
              <a:extLst>
                <a:ext uri="{FF2B5EF4-FFF2-40B4-BE49-F238E27FC236}">
                  <a16:creationId xmlns:a16="http://schemas.microsoft.com/office/drawing/2014/main" id="{A68D8DD2-90CC-800C-D474-94B0139CD47D}"/>
                </a:ext>
              </a:extLst>
            </p:cNvPr>
            <p:cNvCxnSpPr>
              <a:cxnSpLocks/>
            </p:cNvCxnSpPr>
            <p:nvPr/>
          </p:nvCxnSpPr>
          <p:spPr>
            <a:xfrm>
              <a:off x="12581927" y="5833981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994779-E51B-DBAC-4FBC-3AFD7EB60861}"/>
                </a:ext>
              </a:extLst>
            </p:cNvPr>
            <p:cNvGrpSpPr/>
            <p:nvPr/>
          </p:nvGrpSpPr>
          <p:grpSpPr>
            <a:xfrm>
              <a:off x="10787454" y="6288986"/>
              <a:ext cx="3576770" cy="1766832"/>
              <a:chOff x="10787454" y="6288986"/>
              <a:chExt cx="3576770" cy="1766832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B3FA294-E8A8-FFBE-7456-A07A4C00711B}"/>
                  </a:ext>
                </a:extLst>
              </p:cNvPr>
              <p:cNvSpPr/>
              <p:nvPr/>
            </p:nvSpPr>
            <p:spPr>
              <a:xfrm>
                <a:off x="10787454" y="6288986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F4DA238-0150-8478-DA94-8BEF10C39258}"/>
                  </a:ext>
                </a:extLst>
              </p:cNvPr>
              <p:cNvSpPr txBox="1"/>
              <p:nvPr/>
            </p:nvSpPr>
            <p:spPr>
              <a:xfrm>
                <a:off x="11932896" y="7686486"/>
                <a:ext cx="1285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숙성도 분류</a:t>
                </a:r>
                <a:endParaRPr kumimoji="1" lang="ko-Kore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87" name="Google Shape;109;p14">
              <a:extLst>
                <a:ext uri="{FF2B5EF4-FFF2-40B4-BE49-F238E27FC236}">
                  <a16:creationId xmlns:a16="http://schemas.microsoft.com/office/drawing/2014/main" id="{83495000-2F27-FC58-63C9-B6A149533751}"/>
                </a:ext>
              </a:extLst>
            </p:cNvPr>
            <p:cNvCxnSpPr>
              <a:cxnSpLocks/>
            </p:cNvCxnSpPr>
            <p:nvPr/>
          </p:nvCxnSpPr>
          <p:spPr>
            <a:xfrm>
              <a:off x="12581927" y="7040427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0A28A77-1172-BF55-FACA-7A4EBE00DA20}"/>
                </a:ext>
              </a:extLst>
            </p:cNvPr>
            <p:cNvSpPr/>
            <p:nvPr/>
          </p:nvSpPr>
          <p:spPr>
            <a:xfrm>
              <a:off x="10787454" y="7495432"/>
              <a:ext cx="3576770" cy="751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A30B6E4-E187-F34D-9315-683EB54B4E0F}"/>
              </a:ext>
            </a:extLst>
          </p:cNvPr>
          <p:cNvSpPr/>
          <p:nvPr/>
        </p:nvSpPr>
        <p:spPr>
          <a:xfrm>
            <a:off x="13719044" y="3431941"/>
            <a:ext cx="3576770" cy="7514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8654ECC9-00C9-8ECA-F81E-845C2C443852}"/>
              </a:ext>
            </a:extLst>
          </p:cNvPr>
          <p:cNvCxnSpPr>
            <a:cxnSpLocks/>
            <a:stCxn id="92" idx="3"/>
            <a:endCxn id="74" idx="1"/>
          </p:cNvCxnSpPr>
          <p:nvPr/>
        </p:nvCxnSpPr>
        <p:spPr>
          <a:xfrm flipV="1">
            <a:off x="12415970" y="3807662"/>
            <a:ext cx="1303074" cy="4825784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oogle Shape;109;p14">
            <a:extLst>
              <a:ext uri="{FF2B5EF4-FFF2-40B4-BE49-F238E27FC236}">
                <a16:creationId xmlns:a16="http://schemas.microsoft.com/office/drawing/2014/main" id="{EF3215B8-CA4B-FCFA-8574-2515D76DF948}"/>
              </a:ext>
            </a:extLst>
          </p:cNvPr>
          <p:cNvCxnSpPr>
            <a:cxnSpLocks/>
          </p:cNvCxnSpPr>
          <p:nvPr/>
        </p:nvCxnSpPr>
        <p:spPr>
          <a:xfrm>
            <a:off x="15507429" y="4183382"/>
            <a:ext cx="0" cy="45085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8B57166-DA15-FC98-F172-3F44D258BEBE}"/>
              </a:ext>
            </a:extLst>
          </p:cNvPr>
          <p:cNvSpPr/>
          <p:nvPr/>
        </p:nvSpPr>
        <p:spPr>
          <a:xfrm>
            <a:off x="13719044" y="4638387"/>
            <a:ext cx="3576770" cy="751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2" name="Google Shape;109;p14">
            <a:extLst>
              <a:ext uri="{FF2B5EF4-FFF2-40B4-BE49-F238E27FC236}">
                <a16:creationId xmlns:a16="http://schemas.microsoft.com/office/drawing/2014/main" id="{F9FF2263-AAFA-4B45-E501-47B9807A819F}"/>
              </a:ext>
            </a:extLst>
          </p:cNvPr>
          <p:cNvCxnSpPr>
            <a:cxnSpLocks/>
          </p:cNvCxnSpPr>
          <p:nvPr/>
        </p:nvCxnSpPr>
        <p:spPr>
          <a:xfrm>
            <a:off x="15516561" y="5389828"/>
            <a:ext cx="0" cy="45085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B5CE80B-B841-77D3-5734-B6BC5E2DE862}"/>
              </a:ext>
            </a:extLst>
          </p:cNvPr>
          <p:cNvSpPr txBox="1"/>
          <p:nvPr/>
        </p:nvSpPr>
        <p:spPr>
          <a:xfrm>
            <a:off x="9853676" y="7242333"/>
            <a:ext cx="154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</a:t>
            </a:r>
            <a:r>
              <a:rPr kumimoji="1" lang="ko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순서 정렬</a:t>
            </a:r>
            <a:endParaRPr kumimoji="1" lang="ko-Kore-KR" altLang="en-US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24" name="Google Shape;109;p14">
            <a:extLst>
              <a:ext uri="{FF2B5EF4-FFF2-40B4-BE49-F238E27FC236}">
                <a16:creationId xmlns:a16="http://schemas.microsoft.com/office/drawing/2014/main" id="{C8B4CA1F-0300-301D-3FD7-AE19DE0C27D9}"/>
              </a:ext>
            </a:extLst>
          </p:cNvPr>
          <p:cNvCxnSpPr>
            <a:cxnSpLocks/>
          </p:cNvCxnSpPr>
          <p:nvPr/>
        </p:nvCxnSpPr>
        <p:spPr>
          <a:xfrm>
            <a:off x="15507429" y="6596274"/>
            <a:ext cx="0" cy="45085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2C3D71-A15F-30B7-9E5B-AD767745AC56}"/>
              </a:ext>
            </a:extLst>
          </p:cNvPr>
          <p:cNvGrpSpPr/>
          <p:nvPr/>
        </p:nvGrpSpPr>
        <p:grpSpPr>
          <a:xfrm>
            <a:off x="13719044" y="7056455"/>
            <a:ext cx="3576770" cy="751441"/>
            <a:chOff x="13642844" y="6751655"/>
            <a:chExt cx="3576770" cy="75144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51A34B7-EFF3-567A-5038-D0623AE8EF9F}"/>
                </a:ext>
              </a:extLst>
            </p:cNvPr>
            <p:cNvSpPr/>
            <p:nvPr/>
          </p:nvSpPr>
          <p:spPr>
            <a:xfrm>
              <a:off x="13642844" y="6751655"/>
              <a:ext cx="3576770" cy="751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1AF4A6-0F2D-0276-4509-3E6E7270ADF4}"/>
                </a:ext>
              </a:extLst>
            </p:cNvPr>
            <p:cNvSpPr txBox="1"/>
            <p:nvPr/>
          </p:nvSpPr>
          <p:spPr>
            <a:xfrm>
              <a:off x="14420555" y="6942709"/>
              <a:ext cx="2027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로봇팔로</a:t>
              </a:r>
              <a:r>
                <a:rPr kumimoji="1" lang="ko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좌표 전달</a:t>
              </a:r>
              <a:endPara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  <p:cxnSp>
        <p:nvCxnSpPr>
          <p:cNvPr id="29" name="Google Shape;109;p14">
            <a:extLst>
              <a:ext uri="{FF2B5EF4-FFF2-40B4-BE49-F238E27FC236}">
                <a16:creationId xmlns:a16="http://schemas.microsoft.com/office/drawing/2014/main" id="{840B2907-4872-F3A4-2ACF-D1DE3EC34273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15507429" y="7807896"/>
            <a:ext cx="0" cy="37725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C203560-6177-B304-2982-E38A603D92D6}"/>
              </a:ext>
            </a:extLst>
          </p:cNvPr>
          <p:cNvGrpSpPr/>
          <p:nvPr/>
        </p:nvGrpSpPr>
        <p:grpSpPr>
          <a:xfrm>
            <a:off x="14326337" y="8191500"/>
            <a:ext cx="2437663" cy="751441"/>
            <a:chOff x="14250137" y="7973459"/>
            <a:chExt cx="2437663" cy="7514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E7FA1BB-BAAD-0ED4-EE7F-676DE7D9969A}"/>
                </a:ext>
              </a:extLst>
            </p:cNvPr>
            <p:cNvSpPr/>
            <p:nvPr/>
          </p:nvSpPr>
          <p:spPr>
            <a:xfrm>
              <a:off x="14250137" y="7973459"/>
              <a:ext cx="2437663" cy="7514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9E89D5-09A3-42DE-5B5D-669A690B0370}"/>
                </a:ext>
              </a:extLst>
            </p:cNvPr>
            <p:cNvSpPr txBox="1"/>
            <p:nvPr/>
          </p:nvSpPr>
          <p:spPr>
            <a:xfrm>
              <a:off x="14687933" y="8164513"/>
              <a:ext cx="1562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탐지 파트 종료</a:t>
              </a:r>
              <a:endPara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0A19D5D-6A6D-CFDE-3398-9B6E8244B6B1}"/>
              </a:ext>
            </a:extLst>
          </p:cNvPr>
          <p:cNvSpPr txBox="1"/>
          <p:nvPr/>
        </p:nvSpPr>
        <p:spPr>
          <a:xfrm>
            <a:off x="14575220" y="3631168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가려진</a:t>
            </a:r>
            <a:r>
              <a:rPr kumimoji="1" lang="ko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딸기 구분</a:t>
            </a:r>
            <a:endParaRPr kumimoji="1" lang="ko-Kore-KR" altLang="en-US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650C51E-64F7-42A4-6EEA-3601488726C9}"/>
              </a:ext>
            </a:extLst>
          </p:cNvPr>
          <p:cNvSpPr txBox="1"/>
          <p:nvPr/>
        </p:nvSpPr>
        <p:spPr>
          <a:xfrm>
            <a:off x="14959077" y="4829441"/>
            <a:ext cx="109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각도</a:t>
            </a:r>
            <a:r>
              <a:rPr kumimoji="1" lang="ko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추정</a:t>
            </a:r>
            <a:endParaRPr kumimoji="1" lang="ko-Kore-KR" altLang="en-US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175505-D4B2-ECA7-89F5-82167B32DC8D}"/>
              </a:ext>
            </a:extLst>
          </p:cNvPr>
          <p:cNvSpPr txBox="1"/>
          <p:nvPr/>
        </p:nvSpPr>
        <p:spPr>
          <a:xfrm>
            <a:off x="14468574" y="6035887"/>
            <a:ext cx="20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 지점 좌표 결정</a:t>
            </a:r>
            <a:endParaRPr kumimoji="1" lang="ko-Kore-KR" altLang="en-US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2942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49E57EA-AF3D-822D-9F04-1551B5285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ACEF464-6E4D-7372-2925-3D4DBE25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2528F1D-023C-DBD6-49EE-164A6111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39B1998-7432-21F6-AA4C-551F567D8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2E23798-2E64-F564-449D-2707B10FB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351EB4-EC67-ACFA-54CD-D4BB2153BE5F}"/>
              </a:ext>
            </a:extLst>
          </p:cNvPr>
          <p:cNvGrpSpPr/>
          <p:nvPr/>
        </p:nvGrpSpPr>
        <p:grpSpPr>
          <a:xfrm>
            <a:off x="8534400" y="1866900"/>
            <a:ext cx="7124700" cy="7543800"/>
            <a:chOff x="5238750" y="2654300"/>
            <a:chExt cx="7124700" cy="75438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7D4EE8C-5D92-5BD5-1B13-1A30B6311308}"/>
                </a:ext>
              </a:extLst>
            </p:cNvPr>
            <p:cNvGrpSpPr/>
            <p:nvPr/>
          </p:nvGrpSpPr>
          <p:grpSpPr>
            <a:xfrm>
              <a:off x="5238750" y="6555740"/>
              <a:ext cx="7124700" cy="1054100"/>
              <a:chOff x="1689100" y="7848600"/>
              <a:chExt cx="7124700" cy="1054100"/>
            </a:xfrm>
          </p:grpSpPr>
          <p:pic>
            <p:nvPicPr>
              <p:cNvPr id="29" name="Picture 14">
                <a:extLst>
                  <a:ext uri="{FF2B5EF4-FFF2-40B4-BE49-F238E27FC236}">
                    <a16:creationId xmlns:a16="http://schemas.microsoft.com/office/drawing/2014/main" id="{48AE2085-9CFA-B36A-62C6-6005E3868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9100" y="7848600"/>
                <a:ext cx="7124700" cy="1054100"/>
              </a:xfrm>
              <a:prstGeom prst="rect">
                <a:avLst/>
              </a:prstGeom>
            </p:spPr>
          </p:pic>
          <p:sp>
            <p:nvSpPr>
              <p:cNvPr id="30" name="TextBox 18">
                <a:extLst>
                  <a:ext uri="{FF2B5EF4-FFF2-40B4-BE49-F238E27FC236}">
                    <a16:creationId xmlns:a16="http://schemas.microsoft.com/office/drawing/2014/main" id="{495C51BA-9391-BC8B-AA28-84C854C2FDA8}"/>
                  </a:ext>
                </a:extLst>
              </p:cNvPr>
              <p:cNvSpPr txBox="1"/>
              <p:nvPr/>
            </p:nvSpPr>
            <p:spPr>
              <a:xfrm>
                <a:off x="3035300" y="81788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b="0" i="0" u="none" strike="noStrike" spc="-100">
                    <a:solidFill>
                      <a:srgbClr val="272424"/>
                    </a:solidFill>
                    <a:ea typeface="Noto Sans CJK KR Regular"/>
                  </a:rPr>
                  <a:t>진행 상황</a:t>
                </a:r>
                <a:endParaRPr lang="ko-KR" sz="2300" b="0" i="0" u="none" strike="noStrike" spc="-10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31" name="TextBox 19">
                <a:extLst>
                  <a:ext uri="{FF2B5EF4-FFF2-40B4-BE49-F238E27FC236}">
                    <a16:creationId xmlns:a16="http://schemas.microsoft.com/office/drawing/2014/main" id="{2DDB7691-36C4-6182-70CE-7128FEF46889}"/>
                  </a:ext>
                </a:extLst>
              </p:cNvPr>
              <p:cNvSpPr txBox="1"/>
              <p:nvPr/>
            </p:nvSpPr>
            <p:spPr>
              <a:xfrm>
                <a:off x="2070100" y="8140700"/>
                <a:ext cx="863600" cy="508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>
                    <a:solidFill>
                      <a:srgbClr val="272424"/>
                    </a:solidFill>
                    <a:latin typeface="Noto Sans CJK KR Bold"/>
                  </a:rPr>
                  <a:t>0</a:t>
                </a:r>
                <a:r>
                  <a:rPr lang="en-US" altLang="ko-KR" sz="2800" b="0" i="0" u="none" strike="noStrike">
                    <a:solidFill>
                      <a:srgbClr val="272424"/>
                    </a:solidFill>
                    <a:latin typeface="Noto Sans CJK KR Bold"/>
                  </a:rPr>
                  <a:t>4</a:t>
                </a:r>
                <a:endParaRPr lang="en-US" sz="2800" b="0" i="0" u="none" strike="noStrike">
                  <a:solidFill>
                    <a:srgbClr val="272424"/>
                  </a:solidFill>
                  <a:latin typeface="Noto Sans CJK KR Bold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1D54B31-6630-471E-EC3F-FE5B9686042F}"/>
                </a:ext>
              </a:extLst>
            </p:cNvPr>
            <p:cNvGrpSpPr/>
            <p:nvPr/>
          </p:nvGrpSpPr>
          <p:grpSpPr>
            <a:xfrm>
              <a:off x="5238750" y="5255260"/>
              <a:ext cx="7124700" cy="1054100"/>
              <a:chOff x="1689100" y="6591300"/>
              <a:chExt cx="7124700" cy="1054100"/>
            </a:xfrm>
          </p:grpSpPr>
          <p:pic>
            <p:nvPicPr>
              <p:cNvPr id="26" name="Picture 12">
                <a:extLst>
                  <a:ext uri="{FF2B5EF4-FFF2-40B4-BE49-F238E27FC236}">
                    <a16:creationId xmlns:a16="http://schemas.microsoft.com/office/drawing/2014/main" id="{D0071CE6-FD5D-A272-6A63-702639A79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9100" y="6591300"/>
                <a:ext cx="7124700" cy="1054100"/>
              </a:xfrm>
              <a:prstGeom prst="rect">
                <a:avLst/>
              </a:prstGeom>
            </p:spPr>
          </p:pic>
          <p:sp>
            <p:nvSpPr>
              <p:cNvPr id="27" name="TextBox 22">
                <a:extLst>
                  <a:ext uri="{FF2B5EF4-FFF2-40B4-BE49-F238E27FC236}">
                    <a16:creationId xmlns:a16="http://schemas.microsoft.com/office/drawing/2014/main" id="{2AE28CC4-20C0-05F0-3167-FD7F5B7F58F8}"/>
                  </a:ext>
                </a:extLst>
              </p:cNvPr>
              <p:cNvSpPr txBox="1"/>
              <p:nvPr/>
            </p:nvSpPr>
            <p:spPr>
              <a:xfrm>
                <a:off x="3035300" y="69342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b="0" i="0" u="none" strike="noStrike" spc="-100">
                    <a:solidFill>
                      <a:srgbClr val="272424"/>
                    </a:solidFill>
                    <a:ea typeface="Noto Sans CJK KR Regular"/>
                  </a:rPr>
                  <a:t>제어 파트</a:t>
                </a:r>
                <a:endParaRPr lang="ko-KR" sz="2300" b="0" i="0" u="none" strike="noStrike" spc="-10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28" name="TextBox 23">
                <a:extLst>
                  <a:ext uri="{FF2B5EF4-FFF2-40B4-BE49-F238E27FC236}">
                    <a16:creationId xmlns:a16="http://schemas.microsoft.com/office/drawing/2014/main" id="{1E60FCBE-0EDB-F8E1-F9F5-BB0D2DCFF900}"/>
                  </a:ext>
                </a:extLst>
              </p:cNvPr>
              <p:cNvSpPr txBox="1"/>
              <p:nvPr/>
            </p:nvSpPr>
            <p:spPr>
              <a:xfrm>
                <a:off x="2070100" y="6883400"/>
                <a:ext cx="863600" cy="508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>
                    <a:solidFill>
                      <a:srgbClr val="272424"/>
                    </a:solidFill>
                    <a:latin typeface="Noto Sans CJK KR Bold"/>
                  </a:rPr>
                  <a:t>0</a:t>
                </a:r>
                <a:r>
                  <a:rPr lang="en-US" altLang="ko-KR" sz="2800" b="0" i="0" u="none" strike="noStrike">
                    <a:solidFill>
                      <a:srgbClr val="272424"/>
                    </a:solidFill>
                    <a:latin typeface="Noto Sans CJK KR Bold"/>
                  </a:rPr>
                  <a:t>3</a:t>
                </a:r>
                <a:endParaRPr lang="en-US" sz="2800" b="0" i="0" u="none" strike="noStrike">
                  <a:solidFill>
                    <a:srgbClr val="272424"/>
                  </a:solidFill>
                  <a:latin typeface="Noto Sans CJK KR Bold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D953C18-C547-468A-61F6-13DECF85F113}"/>
                </a:ext>
              </a:extLst>
            </p:cNvPr>
            <p:cNvGrpSpPr/>
            <p:nvPr/>
          </p:nvGrpSpPr>
          <p:grpSpPr>
            <a:xfrm>
              <a:off x="5238750" y="9144000"/>
              <a:ext cx="7124700" cy="1054100"/>
              <a:chOff x="9474200" y="5346700"/>
              <a:chExt cx="7124700" cy="1054100"/>
            </a:xfrm>
          </p:grpSpPr>
          <p:pic>
            <p:nvPicPr>
              <p:cNvPr id="23" name="Picture 11">
                <a:extLst>
                  <a:ext uri="{FF2B5EF4-FFF2-40B4-BE49-F238E27FC236}">
                    <a16:creationId xmlns:a16="http://schemas.microsoft.com/office/drawing/2014/main" id="{F5C97E6F-20E6-4117-A1C4-D6EE43DC8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74200" y="5346700"/>
                <a:ext cx="7124700" cy="1054100"/>
              </a:xfrm>
              <a:prstGeom prst="rect">
                <a:avLst/>
              </a:prstGeom>
            </p:spPr>
          </p:pic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D18B55DE-06F1-11F2-646A-4CBAD267A0E9}"/>
                  </a:ext>
                </a:extLst>
              </p:cNvPr>
              <p:cNvSpPr txBox="1"/>
              <p:nvPr/>
            </p:nvSpPr>
            <p:spPr>
              <a:xfrm>
                <a:off x="10807700" y="56769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b="0" i="0" u="none" strike="noStrike" spc="-100">
                    <a:solidFill>
                      <a:srgbClr val="272424"/>
                    </a:solidFill>
                    <a:ea typeface="Noto Sans CJK KR Regular"/>
                  </a:rPr>
                  <a:t>향후 개선 방향 </a:t>
                </a:r>
                <a:r>
                  <a:rPr lang="en-US" altLang="ko-KR" sz="2300" b="0" i="0" u="none" strike="noStrike" spc="-100">
                    <a:solidFill>
                      <a:srgbClr val="272424"/>
                    </a:solidFill>
                    <a:ea typeface="Noto Sans CJK KR Regular"/>
                  </a:rPr>
                  <a:t>&amp;</a:t>
                </a:r>
                <a:r>
                  <a:rPr lang="ko-KR" altLang="en-US" sz="2300" b="0" i="0" u="none" strike="noStrike" spc="-100">
                    <a:solidFill>
                      <a:srgbClr val="272424"/>
                    </a:solidFill>
                    <a:ea typeface="Noto Sans CJK KR Regular"/>
                  </a:rPr>
                  <a:t> 결론</a:t>
                </a:r>
                <a:endParaRPr lang="ko-KR" sz="2300" b="0" i="0" u="none" strike="noStrike" spc="-10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21B7FF20-DCBD-F525-6B56-639B7ACEE02B}"/>
                  </a:ext>
                </a:extLst>
              </p:cNvPr>
              <p:cNvSpPr txBox="1"/>
              <p:nvPr/>
            </p:nvSpPr>
            <p:spPr>
              <a:xfrm>
                <a:off x="9842500" y="5638800"/>
                <a:ext cx="863600" cy="508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>
                    <a:solidFill>
                      <a:srgbClr val="272424"/>
                    </a:solidFill>
                    <a:latin typeface="Noto Sans CJK KR Bold"/>
                  </a:rPr>
                  <a:t>0</a:t>
                </a:r>
                <a:r>
                  <a:rPr lang="en-US" altLang="ko-KR" sz="2800" b="0" i="0" u="none" strike="noStrike">
                    <a:solidFill>
                      <a:srgbClr val="272424"/>
                    </a:solidFill>
                    <a:latin typeface="Noto Sans CJK KR Bold"/>
                  </a:rPr>
                  <a:t>6</a:t>
                </a:r>
                <a:endParaRPr lang="en-US" sz="2800" b="0" i="0" u="none" strike="noStrike">
                  <a:solidFill>
                    <a:srgbClr val="272424"/>
                  </a:solidFill>
                  <a:latin typeface="Noto Sans CJK KR Bold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85212E7-9084-19DD-3792-41F3E31FF4CE}"/>
                </a:ext>
              </a:extLst>
            </p:cNvPr>
            <p:cNvGrpSpPr/>
            <p:nvPr/>
          </p:nvGrpSpPr>
          <p:grpSpPr>
            <a:xfrm>
              <a:off x="5238750" y="3954780"/>
              <a:ext cx="7124700" cy="1054100"/>
              <a:chOff x="1701800" y="5346700"/>
              <a:chExt cx="7124700" cy="105410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C36B5909-807D-21B9-D77F-56160019F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1800" y="5346700"/>
                <a:ext cx="7124700" cy="1054100"/>
              </a:xfrm>
              <a:prstGeom prst="rect">
                <a:avLst/>
              </a:prstGeom>
            </p:spPr>
          </p:pic>
          <p:sp>
            <p:nvSpPr>
              <p:cNvPr id="21" name="TextBox 26">
                <a:extLst>
                  <a:ext uri="{FF2B5EF4-FFF2-40B4-BE49-F238E27FC236}">
                    <a16:creationId xmlns:a16="http://schemas.microsoft.com/office/drawing/2014/main" id="{2CFC6A16-CF67-CA50-978B-D6DC6F0B1D88}"/>
                  </a:ext>
                </a:extLst>
              </p:cNvPr>
              <p:cNvSpPr txBox="1"/>
              <p:nvPr/>
            </p:nvSpPr>
            <p:spPr>
              <a:xfrm>
                <a:off x="3048000" y="56769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spc="-100">
                    <a:solidFill>
                      <a:srgbClr val="272424"/>
                    </a:solidFill>
                    <a:ea typeface="Noto Sans CJK KR Regular"/>
                  </a:rPr>
                  <a:t>탐지 파트</a:t>
                </a:r>
                <a:endParaRPr lang="ko-KR" sz="2300" b="0" i="0" u="none" strike="noStrike" spc="-10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22" name="TextBox 27">
                <a:extLst>
                  <a:ext uri="{FF2B5EF4-FFF2-40B4-BE49-F238E27FC236}">
                    <a16:creationId xmlns:a16="http://schemas.microsoft.com/office/drawing/2014/main" id="{02968BAB-F02D-7E90-A014-D8DBA00CCA2F}"/>
                  </a:ext>
                </a:extLst>
              </p:cNvPr>
              <p:cNvSpPr txBox="1"/>
              <p:nvPr/>
            </p:nvSpPr>
            <p:spPr>
              <a:xfrm>
                <a:off x="2070100" y="5638800"/>
                <a:ext cx="863600" cy="508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>
                    <a:solidFill>
                      <a:srgbClr val="272424"/>
                    </a:solidFill>
                    <a:latin typeface="Noto Sans CJK KR Bold"/>
                  </a:rPr>
                  <a:t>0</a:t>
                </a:r>
                <a:r>
                  <a:rPr lang="en-US" altLang="ko-KR" sz="2800" b="0" i="0" u="none" strike="noStrike">
                    <a:solidFill>
                      <a:srgbClr val="272424"/>
                    </a:solidFill>
                    <a:latin typeface="Noto Sans CJK KR Bold"/>
                  </a:rPr>
                  <a:t>2</a:t>
                </a:r>
                <a:endParaRPr lang="en-US" sz="2800" b="0" i="0" u="none" strike="noStrike">
                  <a:solidFill>
                    <a:srgbClr val="272424"/>
                  </a:solidFill>
                  <a:latin typeface="Noto Sans CJK KR Bold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7ACD163-72CE-631F-DE37-F5DCD1BF1EEC}"/>
                </a:ext>
              </a:extLst>
            </p:cNvPr>
            <p:cNvGrpSpPr/>
            <p:nvPr/>
          </p:nvGrpSpPr>
          <p:grpSpPr>
            <a:xfrm>
              <a:off x="5238750" y="7856220"/>
              <a:ext cx="7124700" cy="1041400"/>
              <a:chOff x="9474200" y="4102100"/>
              <a:chExt cx="7124700" cy="1041400"/>
            </a:xfrm>
          </p:grpSpPr>
          <p:pic>
            <p:nvPicPr>
              <p:cNvPr id="17" name="Picture 9">
                <a:extLst>
                  <a:ext uri="{FF2B5EF4-FFF2-40B4-BE49-F238E27FC236}">
                    <a16:creationId xmlns:a16="http://schemas.microsoft.com/office/drawing/2014/main" id="{E4560BC7-7E83-5916-182E-2804980EC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74200" y="4102100"/>
                <a:ext cx="7124700" cy="1041400"/>
              </a:xfrm>
              <a:prstGeom prst="rect">
                <a:avLst/>
              </a:prstGeom>
            </p:spPr>
          </p:pic>
          <p:sp>
            <p:nvSpPr>
              <p:cNvPr id="18" name="TextBox 28">
                <a:extLst>
                  <a:ext uri="{FF2B5EF4-FFF2-40B4-BE49-F238E27FC236}">
                    <a16:creationId xmlns:a16="http://schemas.microsoft.com/office/drawing/2014/main" id="{51197D1D-AD40-729B-141F-F098BD45C058}"/>
                  </a:ext>
                </a:extLst>
              </p:cNvPr>
              <p:cNvSpPr txBox="1"/>
              <p:nvPr/>
            </p:nvSpPr>
            <p:spPr>
              <a:xfrm>
                <a:off x="10807700" y="44323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b="0" i="0" u="none" strike="noStrike" spc="-100">
                    <a:solidFill>
                      <a:srgbClr val="272424"/>
                    </a:solidFill>
                    <a:ea typeface="Noto Sans CJK KR Regular"/>
                  </a:rPr>
                  <a:t>미완 부분 정리</a:t>
                </a:r>
                <a:endParaRPr lang="ko-KR" sz="2300" b="0" i="0" u="none" strike="noStrike" spc="-10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19" name="TextBox 29">
                <a:extLst>
                  <a:ext uri="{FF2B5EF4-FFF2-40B4-BE49-F238E27FC236}">
                    <a16:creationId xmlns:a16="http://schemas.microsoft.com/office/drawing/2014/main" id="{B76719CC-31F7-4A31-DD51-DDC32625B430}"/>
                  </a:ext>
                </a:extLst>
              </p:cNvPr>
              <p:cNvSpPr txBox="1"/>
              <p:nvPr/>
            </p:nvSpPr>
            <p:spPr>
              <a:xfrm>
                <a:off x="9842500" y="4381500"/>
                <a:ext cx="863600" cy="508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>
                    <a:solidFill>
                      <a:srgbClr val="272424"/>
                    </a:solidFill>
                    <a:latin typeface="Noto Sans CJK KR Bold"/>
                  </a:rPr>
                  <a:t>0</a:t>
                </a:r>
                <a:r>
                  <a:rPr lang="en-US" altLang="ko-KR" sz="2800" b="0" i="0" u="none" strike="noStrike">
                    <a:solidFill>
                      <a:srgbClr val="272424"/>
                    </a:solidFill>
                    <a:latin typeface="Noto Sans CJK KR Bold"/>
                  </a:rPr>
                  <a:t>5</a:t>
                </a:r>
                <a:endParaRPr lang="en-US" sz="2800" b="0" i="0" u="none" strike="noStrike">
                  <a:solidFill>
                    <a:srgbClr val="272424"/>
                  </a:solidFill>
                  <a:latin typeface="Noto Sans CJK KR Bold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498B259-36CB-E455-F7C9-DBD98091AC21}"/>
                </a:ext>
              </a:extLst>
            </p:cNvPr>
            <p:cNvGrpSpPr/>
            <p:nvPr/>
          </p:nvGrpSpPr>
          <p:grpSpPr>
            <a:xfrm>
              <a:off x="5238750" y="2654300"/>
              <a:ext cx="7124700" cy="1054100"/>
              <a:chOff x="1689100" y="4102100"/>
              <a:chExt cx="7124700" cy="1054100"/>
            </a:xfrm>
          </p:grpSpPr>
          <p:pic>
            <p:nvPicPr>
              <p:cNvPr id="14" name="Picture 8">
                <a:extLst>
                  <a:ext uri="{FF2B5EF4-FFF2-40B4-BE49-F238E27FC236}">
                    <a16:creationId xmlns:a16="http://schemas.microsoft.com/office/drawing/2014/main" id="{D8D7DCC9-2393-94C5-1D94-BDC2DAA4A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9100" y="4102100"/>
                <a:ext cx="7124700" cy="1054100"/>
              </a:xfrm>
              <a:prstGeom prst="rect">
                <a:avLst/>
              </a:prstGeom>
            </p:spPr>
          </p:pic>
          <p:sp>
            <p:nvSpPr>
              <p:cNvPr id="15" name="TextBox 30">
                <a:extLst>
                  <a:ext uri="{FF2B5EF4-FFF2-40B4-BE49-F238E27FC236}">
                    <a16:creationId xmlns:a16="http://schemas.microsoft.com/office/drawing/2014/main" id="{8A360FF5-7AAA-6736-CFF4-3D9910ACD61C}"/>
                  </a:ext>
                </a:extLst>
              </p:cNvPr>
              <p:cNvSpPr txBox="1"/>
              <p:nvPr/>
            </p:nvSpPr>
            <p:spPr>
              <a:xfrm>
                <a:off x="3035300" y="44323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spc="-100">
                    <a:solidFill>
                      <a:srgbClr val="272424"/>
                    </a:solidFill>
                    <a:ea typeface="Noto Sans CJK KR Regular"/>
                  </a:rPr>
                  <a:t>시스템 개요</a:t>
                </a:r>
                <a:endParaRPr lang="ko-KR" sz="2300" b="0" i="0" u="none" strike="noStrike" spc="-10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16" name="TextBox 31">
                <a:extLst>
                  <a:ext uri="{FF2B5EF4-FFF2-40B4-BE49-F238E27FC236}">
                    <a16:creationId xmlns:a16="http://schemas.microsoft.com/office/drawing/2014/main" id="{D064F73C-5E17-A554-CAE2-5CA7075C2843}"/>
                  </a:ext>
                </a:extLst>
              </p:cNvPr>
              <p:cNvSpPr txBox="1"/>
              <p:nvPr/>
            </p:nvSpPr>
            <p:spPr>
              <a:xfrm>
                <a:off x="2070100" y="4381500"/>
                <a:ext cx="863600" cy="4953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>
                    <a:solidFill>
                      <a:srgbClr val="272424"/>
                    </a:solidFill>
                    <a:latin typeface="Noto Sans CJK KR Bold"/>
                  </a:rPr>
                  <a:t>01</a:t>
                </a:r>
              </a:p>
            </p:txBody>
          </p:sp>
        </p:grp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A5075337-D2A8-5FF4-B159-E3F1D78DBAAB}"/>
              </a:ext>
            </a:extLst>
          </p:cNvPr>
          <p:cNvSpPr txBox="1"/>
          <p:nvPr/>
        </p:nvSpPr>
        <p:spPr>
          <a:xfrm>
            <a:off x="-25400" y="46101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>
                <a:solidFill>
                  <a:srgbClr val="272424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목차</a:t>
            </a:r>
            <a:endParaRPr lang="en-US" sz="6000" b="0" i="0" u="none" strike="noStrike">
              <a:solidFill>
                <a:srgbClr val="272424"/>
              </a:solidFill>
              <a:latin typeface="Noto Sans CJK KR Medium" panose="020B0600000000000000" pitchFamily="34" charset="-128"/>
              <a:ea typeface="Noto Sans CJK KR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5115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AF22D0-F9FA-AC4C-B4F2-A60A4FFC09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37" t="18300" r="44444" b="22876"/>
          <a:stretch/>
        </p:blipFill>
        <p:spPr>
          <a:xfrm>
            <a:off x="2133599" y="2788920"/>
            <a:ext cx="6036733" cy="54330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EA3FFA-B91B-9C3E-0A87-168FB2CCA5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09" t="18300" r="44772" b="22876"/>
          <a:stretch/>
        </p:blipFill>
        <p:spPr>
          <a:xfrm>
            <a:off x="10583333" y="2788920"/>
            <a:ext cx="5943600" cy="5349240"/>
          </a:xfrm>
          <a:prstGeom prst="rect">
            <a:avLst/>
          </a:prstGeom>
        </p:spPr>
      </p:pic>
      <p:sp>
        <p:nvSpPr>
          <p:cNvPr id="12" name="화살표: 오른쪽 8">
            <a:extLst>
              <a:ext uri="{FF2B5EF4-FFF2-40B4-BE49-F238E27FC236}">
                <a16:creationId xmlns:a16="http://schemas.microsoft.com/office/drawing/2014/main" id="{BC286831-A139-E088-A0F5-CC72FE8D1910}"/>
              </a:ext>
            </a:extLst>
          </p:cNvPr>
          <p:cNvSpPr/>
          <p:nvPr/>
        </p:nvSpPr>
        <p:spPr>
          <a:xfrm>
            <a:off x="8986276" y="5259628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477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화살표: 오른쪽 8">
            <a:extLst>
              <a:ext uri="{FF2B5EF4-FFF2-40B4-BE49-F238E27FC236}">
                <a16:creationId xmlns:a16="http://schemas.microsoft.com/office/drawing/2014/main" id="{BC286831-A139-E088-A0F5-CC72FE8D1910}"/>
              </a:ext>
            </a:extLst>
          </p:cNvPr>
          <p:cNvSpPr/>
          <p:nvPr/>
        </p:nvSpPr>
        <p:spPr>
          <a:xfrm>
            <a:off x="8986276" y="5259628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3ED1E3-E3B1-B877-E74B-985E897A04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82" t="19673" r="45098" b="22811"/>
          <a:stretch/>
        </p:blipFill>
        <p:spPr>
          <a:xfrm>
            <a:off x="1981200" y="2907792"/>
            <a:ext cx="6161552" cy="54221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24E1E2-7335-40D4-210C-9FF4FF7278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27" t="19607" r="44553" b="22877"/>
          <a:stretch/>
        </p:blipFill>
        <p:spPr>
          <a:xfrm>
            <a:off x="10517780" y="2907791"/>
            <a:ext cx="6161551" cy="54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1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최종 결과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최종시연영상_deg.mp4">
            <a:hlinkClick r:id="" action="ppaction://media"/>
            <a:extLst>
              <a:ext uri="{FF2B5EF4-FFF2-40B4-BE49-F238E27FC236}">
                <a16:creationId xmlns:a16="http://schemas.microsoft.com/office/drawing/2014/main" id="{146ED6C7-D720-5B52-A257-8D65D61F5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92389" y="2019300"/>
            <a:ext cx="927100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최종 결과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AC323D-ED29-95D4-43F6-464287B45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062" y="2019405"/>
            <a:ext cx="12408376" cy="62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67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>
                <a:solidFill>
                  <a:srgbClr val="272424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탐지 파트 </a:t>
            </a:r>
            <a:r>
              <a:rPr lang="ko-KR" altLang="en-US" sz="6000">
                <a:solidFill>
                  <a:srgbClr val="272424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향후 계획</a:t>
            </a:r>
            <a:endParaRPr lang="en-US" sz="6000" b="0" i="0" u="none" strike="noStrike">
              <a:solidFill>
                <a:srgbClr val="272424"/>
              </a:solidFill>
              <a:latin typeface="Noto Sans CJK KR Medium" panose="020B0600000000000000" pitchFamily="34" charset="-128"/>
              <a:ea typeface="Noto Sans CJK KR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6486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609E4F7-7BC7-9B0D-F7A2-6F82EB464954}"/>
              </a:ext>
            </a:extLst>
          </p:cNvPr>
          <p:cNvSpPr/>
          <p:nvPr/>
        </p:nvSpPr>
        <p:spPr>
          <a:xfrm>
            <a:off x="10643724" y="4502499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38A9EF5-5F64-489B-5E02-81C99CFF7796}"/>
              </a:ext>
            </a:extLst>
          </p:cNvPr>
          <p:cNvSpPr/>
          <p:nvPr/>
        </p:nvSpPr>
        <p:spPr>
          <a:xfrm>
            <a:off x="10643724" y="5882351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909E76E-3DE6-60D6-CE02-F6F73C156A97}"/>
              </a:ext>
            </a:extLst>
          </p:cNvPr>
          <p:cNvSpPr/>
          <p:nvPr/>
        </p:nvSpPr>
        <p:spPr>
          <a:xfrm>
            <a:off x="5315256" y="8642054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B014F2B-A7FE-0C5A-CC7E-802D8CB461B2}"/>
              </a:ext>
            </a:extLst>
          </p:cNvPr>
          <p:cNvSpPr/>
          <p:nvPr/>
        </p:nvSpPr>
        <p:spPr>
          <a:xfrm>
            <a:off x="10643724" y="3122647"/>
            <a:ext cx="3910476" cy="8594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Google Shape;109;p14">
            <a:extLst>
              <a:ext uri="{FF2B5EF4-FFF2-40B4-BE49-F238E27FC236}">
                <a16:creationId xmlns:a16="http://schemas.microsoft.com/office/drawing/2014/main" id="{0297860D-1A11-8BB1-8F89-55093236E85C}"/>
              </a:ext>
            </a:extLst>
          </p:cNvPr>
          <p:cNvCxnSpPr>
            <a:cxnSpLocks/>
          </p:cNvCxnSpPr>
          <p:nvPr/>
        </p:nvCxnSpPr>
        <p:spPr>
          <a:xfrm>
            <a:off x="7270494" y="2602243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BE9BF53-C86A-4E94-4E2B-576C18C4CDCB}"/>
              </a:ext>
            </a:extLst>
          </p:cNvPr>
          <p:cNvGrpSpPr/>
          <p:nvPr/>
        </p:nvGrpSpPr>
        <p:grpSpPr>
          <a:xfrm>
            <a:off x="5308600" y="1681268"/>
            <a:ext cx="3923788" cy="920975"/>
            <a:chOff x="11574854" y="1463143"/>
            <a:chExt cx="3588946" cy="805236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59DE761-D417-CF14-2EEA-DCA0DA7DE795}"/>
                </a:ext>
              </a:extLst>
            </p:cNvPr>
            <p:cNvSpPr/>
            <p:nvPr/>
          </p:nvSpPr>
          <p:spPr>
            <a:xfrm>
              <a:off x="11574854" y="1463143"/>
              <a:ext cx="3588946" cy="80523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72DA56-38E7-40D1-4288-53F16CC1C862}"/>
                </a:ext>
              </a:extLst>
            </p:cNvPr>
            <p:cNvSpPr txBox="1"/>
            <p:nvPr/>
          </p:nvSpPr>
          <p:spPr>
            <a:xfrm>
              <a:off x="12027025" y="1681095"/>
              <a:ext cx="2684604" cy="349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RGB </a:t>
              </a:r>
              <a:r>
                <a:rPr kumimoji="1" lang="ko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이미지</a:t>
              </a:r>
              <a:r>
                <a:rPr kumimoji="1" lang="en-US" altLang="ko-KR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,</a:t>
              </a:r>
              <a:r>
                <a:rPr kumimoji="1" lang="ko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</a:t>
              </a:r>
              <a:r>
                <a:rPr kumimoji="1" lang="en-US" altLang="ko-KR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Depth </a:t>
              </a:r>
              <a:r>
                <a:rPr kumimoji="1" lang="ko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입력</a:t>
              </a:r>
              <a:endParaRPr kumimoji="1" lang="ko-Kore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6A7DA9-BD8D-A61D-727D-F9DB0C2EB8F8}"/>
              </a:ext>
            </a:extLst>
          </p:cNvPr>
          <p:cNvSpPr/>
          <p:nvPr/>
        </p:nvSpPr>
        <p:spPr>
          <a:xfrm>
            <a:off x="5315256" y="3122647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797DF7-90C5-DA87-ED4B-2BB0A66D64AB}"/>
              </a:ext>
            </a:extLst>
          </p:cNvPr>
          <p:cNvSpPr txBox="1"/>
          <p:nvPr/>
        </p:nvSpPr>
        <p:spPr>
          <a:xfrm>
            <a:off x="6282273" y="3341162"/>
            <a:ext cx="1976442" cy="3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딸기 검출 </a:t>
            </a:r>
            <a:r>
              <a:rPr kumimoji="1" lang="en-US" altLang="ko-KR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</a:t>
            </a:r>
            <a:r>
              <a:rPr kumimoji="1" lang="en-US" altLang="ko-KR" sz="2000" err="1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bbox</a:t>
            </a:r>
            <a:r>
              <a:rPr kumimoji="1" lang="en-US" altLang="ko-KR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)</a:t>
            </a:r>
            <a:endParaRPr kumimoji="1" lang="ko-Kore-KR" altLang="en-US" sz="20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33" name="Google Shape;109;p14">
            <a:extLst>
              <a:ext uri="{FF2B5EF4-FFF2-40B4-BE49-F238E27FC236}">
                <a16:creationId xmlns:a16="http://schemas.microsoft.com/office/drawing/2014/main" id="{63125917-145F-216E-08CD-F9F683D828B6}"/>
              </a:ext>
            </a:extLst>
          </p:cNvPr>
          <p:cNvCxnSpPr>
            <a:cxnSpLocks/>
          </p:cNvCxnSpPr>
          <p:nvPr/>
        </p:nvCxnSpPr>
        <p:spPr>
          <a:xfrm>
            <a:off x="7270494" y="3982095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27616D-98BB-F7C3-A09A-82B8C7BF0B61}"/>
              </a:ext>
            </a:extLst>
          </p:cNvPr>
          <p:cNvGrpSpPr/>
          <p:nvPr/>
        </p:nvGrpSpPr>
        <p:grpSpPr>
          <a:xfrm>
            <a:off x="5315256" y="4502499"/>
            <a:ext cx="3910476" cy="859448"/>
            <a:chOff x="10793542" y="3876094"/>
            <a:chExt cx="3576770" cy="75144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84C0D3D-BB6D-53B4-7165-A84CF571BA6F}"/>
                </a:ext>
              </a:extLst>
            </p:cNvPr>
            <p:cNvSpPr/>
            <p:nvPr/>
          </p:nvSpPr>
          <p:spPr>
            <a:xfrm>
              <a:off x="10793542" y="3876094"/>
              <a:ext cx="3576770" cy="7514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6BC630-79DB-96F5-FD96-FC19D662B1B1}"/>
                </a:ext>
              </a:extLst>
            </p:cNvPr>
            <p:cNvSpPr txBox="1"/>
            <p:nvPr/>
          </p:nvSpPr>
          <p:spPr>
            <a:xfrm>
              <a:off x="11106213" y="4067148"/>
              <a:ext cx="2951427" cy="349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딸기 영역 검출</a:t>
              </a:r>
              <a:r>
                <a:rPr kumimoji="1" lang="en-US" altLang="ko-KR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(</a:t>
              </a:r>
              <a:r>
                <a:rPr kumimoji="1" lang="en-US" altLang="ko-KR" sz="2000" err="1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BinaryMask</a:t>
              </a:r>
              <a:r>
                <a:rPr kumimoji="1" lang="en-US" altLang="ko-KR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)</a:t>
              </a:r>
              <a:endParaRPr kumimoji="1" lang="ko-Kore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  <p:cxnSp>
        <p:nvCxnSpPr>
          <p:cNvPr id="37" name="Google Shape;109;p14">
            <a:extLst>
              <a:ext uri="{FF2B5EF4-FFF2-40B4-BE49-F238E27FC236}">
                <a16:creationId xmlns:a16="http://schemas.microsoft.com/office/drawing/2014/main" id="{EE754525-3A21-7592-12F3-8F0760420AE2}"/>
              </a:ext>
            </a:extLst>
          </p:cNvPr>
          <p:cNvCxnSpPr>
            <a:cxnSpLocks/>
          </p:cNvCxnSpPr>
          <p:nvPr/>
        </p:nvCxnSpPr>
        <p:spPr>
          <a:xfrm>
            <a:off x="7270494" y="5361946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3F4C46-A875-C35A-CB4F-687551DF9438}"/>
              </a:ext>
            </a:extLst>
          </p:cNvPr>
          <p:cNvSpPr/>
          <p:nvPr/>
        </p:nvSpPr>
        <p:spPr>
          <a:xfrm>
            <a:off x="5315256" y="5882351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25BC6A-C028-300C-009C-E9E77F1698E8}"/>
              </a:ext>
            </a:extLst>
          </p:cNvPr>
          <p:cNvSpPr txBox="1"/>
          <p:nvPr/>
        </p:nvSpPr>
        <p:spPr>
          <a:xfrm>
            <a:off x="6045335" y="6100865"/>
            <a:ext cx="2450318" cy="3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각 딸기 별 </a:t>
            </a:r>
            <a:r>
              <a:rPr kumimoji="1" lang="en-US" altLang="ko-KR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Mask </a:t>
            </a:r>
            <a:r>
              <a:rPr kumimoji="1" lang="ko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분리</a:t>
            </a:r>
            <a:endParaRPr kumimoji="1" lang="ko-Kore-KR" altLang="en-US" sz="20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40" name="Google Shape;109;p14">
            <a:extLst>
              <a:ext uri="{FF2B5EF4-FFF2-40B4-BE49-F238E27FC236}">
                <a16:creationId xmlns:a16="http://schemas.microsoft.com/office/drawing/2014/main" id="{0B5DCDF7-45AE-75E9-3BC1-BF5A378FC38F}"/>
              </a:ext>
            </a:extLst>
          </p:cNvPr>
          <p:cNvCxnSpPr>
            <a:cxnSpLocks/>
          </p:cNvCxnSpPr>
          <p:nvPr/>
        </p:nvCxnSpPr>
        <p:spPr>
          <a:xfrm>
            <a:off x="7270494" y="6741798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CDBC9E-345A-DD51-DCEA-6AD60C28ED52}"/>
              </a:ext>
            </a:extLst>
          </p:cNvPr>
          <p:cNvSpPr/>
          <p:nvPr/>
        </p:nvSpPr>
        <p:spPr>
          <a:xfrm>
            <a:off x="5315256" y="7262203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BF8EFA-4306-113B-D511-861C9868ADDD}"/>
              </a:ext>
            </a:extLst>
          </p:cNvPr>
          <p:cNvSpPr txBox="1"/>
          <p:nvPr/>
        </p:nvSpPr>
        <p:spPr>
          <a:xfrm>
            <a:off x="6576354" y="8871922"/>
            <a:ext cx="1424646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숙성도 분류</a:t>
            </a:r>
            <a:endParaRPr kumimoji="1" lang="ko-Kore-KR" altLang="en-US" sz="20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44" name="Google Shape;109;p14">
            <a:extLst>
              <a:ext uri="{FF2B5EF4-FFF2-40B4-BE49-F238E27FC236}">
                <a16:creationId xmlns:a16="http://schemas.microsoft.com/office/drawing/2014/main" id="{867DEA22-272E-86E2-3150-F57EC088AEDD}"/>
              </a:ext>
            </a:extLst>
          </p:cNvPr>
          <p:cNvCxnSpPr>
            <a:cxnSpLocks/>
          </p:cNvCxnSpPr>
          <p:nvPr/>
        </p:nvCxnSpPr>
        <p:spPr>
          <a:xfrm>
            <a:off x="7270494" y="8121650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C0AD8D6-CD1C-5B69-0006-765C3434CC56}"/>
              </a:ext>
            </a:extLst>
          </p:cNvPr>
          <p:cNvSpPr txBox="1"/>
          <p:nvPr/>
        </p:nvSpPr>
        <p:spPr>
          <a:xfrm>
            <a:off x="11610741" y="3358436"/>
            <a:ext cx="1976442" cy="3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가려진</a:t>
            </a:r>
            <a:r>
              <a:rPr kumimoji="1" lang="ko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딸기 구분</a:t>
            </a:r>
            <a:endParaRPr kumimoji="1" lang="ko-Kore-KR" altLang="en-US" sz="20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D45BE5-A398-0197-5F9D-389635515845}"/>
              </a:ext>
            </a:extLst>
          </p:cNvPr>
          <p:cNvSpPr txBox="1"/>
          <p:nvPr/>
        </p:nvSpPr>
        <p:spPr>
          <a:xfrm>
            <a:off x="11999450" y="4745447"/>
            <a:ext cx="1199025" cy="3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각도</a:t>
            </a:r>
            <a:r>
              <a:rPr kumimoji="1" lang="ko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추정</a:t>
            </a:r>
            <a:endParaRPr kumimoji="1" lang="ko-Kore-KR" altLang="en-US" sz="20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E6E33C98-53A7-EE6E-21C3-9DCB667776A9}"/>
              </a:ext>
            </a:extLst>
          </p:cNvPr>
          <p:cNvCxnSpPr>
            <a:stCxn id="45" idx="3"/>
            <a:endCxn id="51" idx="1"/>
          </p:cNvCxnSpPr>
          <p:nvPr/>
        </p:nvCxnSpPr>
        <p:spPr>
          <a:xfrm flipV="1">
            <a:off x="9225732" y="3552371"/>
            <a:ext cx="1417992" cy="5519407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oogle Shape;109;p14">
            <a:extLst>
              <a:ext uri="{FF2B5EF4-FFF2-40B4-BE49-F238E27FC236}">
                <a16:creationId xmlns:a16="http://schemas.microsoft.com/office/drawing/2014/main" id="{465FAECF-0D8F-4992-CAE8-140FE196B4FB}"/>
              </a:ext>
            </a:extLst>
          </p:cNvPr>
          <p:cNvCxnSpPr>
            <a:cxnSpLocks/>
          </p:cNvCxnSpPr>
          <p:nvPr/>
        </p:nvCxnSpPr>
        <p:spPr>
          <a:xfrm>
            <a:off x="12598962" y="3982095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15273C0-8D7F-EF08-2FCD-BF11929E6936}"/>
              </a:ext>
            </a:extLst>
          </p:cNvPr>
          <p:cNvSpPr txBox="1"/>
          <p:nvPr/>
        </p:nvSpPr>
        <p:spPr>
          <a:xfrm>
            <a:off x="11463183" y="6122718"/>
            <a:ext cx="2271558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 지점 좌표 결정</a:t>
            </a:r>
            <a:endParaRPr kumimoji="1" lang="ko-Kore-KR" altLang="en-US" sz="20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60" name="Google Shape;109;p14">
            <a:extLst>
              <a:ext uri="{FF2B5EF4-FFF2-40B4-BE49-F238E27FC236}">
                <a16:creationId xmlns:a16="http://schemas.microsoft.com/office/drawing/2014/main" id="{0102CC2E-F3B6-C4A9-8F2F-D5741176D6A5}"/>
              </a:ext>
            </a:extLst>
          </p:cNvPr>
          <p:cNvCxnSpPr>
            <a:cxnSpLocks/>
          </p:cNvCxnSpPr>
          <p:nvPr/>
        </p:nvCxnSpPr>
        <p:spPr>
          <a:xfrm>
            <a:off x="12608946" y="5361946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oogle Shape;109;p14">
            <a:extLst>
              <a:ext uri="{FF2B5EF4-FFF2-40B4-BE49-F238E27FC236}">
                <a16:creationId xmlns:a16="http://schemas.microsoft.com/office/drawing/2014/main" id="{80587270-E7A4-C447-3175-31B9B26997D5}"/>
              </a:ext>
            </a:extLst>
          </p:cNvPr>
          <p:cNvCxnSpPr>
            <a:cxnSpLocks/>
          </p:cNvCxnSpPr>
          <p:nvPr/>
        </p:nvCxnSpPr>
        <p:spPr>
          <a:xfrm>
            <a:off x="12598962" y="6741798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5C93C61-9CB5-3238-9164-76F399E61772}"/>
              </a:ext>
            </a:extLst>
          </p:cNvPr>
          <p:cNvSpPr/>
          <p:nvPr/>
        </p:nvSpPr>
        <p:spPr>
          <a:xfrm>
            <a:off x="10643724" y="7268122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FC8CC2-21F1-44D6-2193-0773F05088E5}"/>
              </a:ext>
            </a:extLst>
          </p:cNvPr>
          <p:cNvSpPr txBox="1"/>
          <p:nvPr/>
        </p:nvSpPr>
        <p:spPr>
          <a:xfrm>
            <a:off x="11490666" y="7486637"/>
            <a:ext cx="2216592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로봇팔로</a:t>
            </a:r>
            <a:r>
              <a:rPr kumimoji="1" lang="ko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좌표 전달</a:t>
            </a:r>
            <a:endParaRPr kumimoji="1" lang="ko-Kore-KR" altLang="en-US" sz="20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68" name="Google Shape;109;p14">
            <a:extLst>
              <a:ext uri="{FF2B5EF4-FFF2-40B4-BE49-F238E27FC236}">
                <a16:creationId xmlns:a16="http://schemas.microsoft.com/office/drawing/2014/main" id="{2A345DCF-EE1A-9809-273B-14F561C3AFE9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2598962" y="8127570"/>
            <a:ext cx="0" cy="43148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C436A5EC-2A5E-12B1-36A4-853BCA2199DE}"/>
              </a:ext>
            </a:extLst>
          </p:cNvPr>
          <p:cNvSpPr/>
          <p:nvPr/>
        </p:nvSpPr>
        <p:spPr>
          <a:xfrm>
            <a:off x="11266417" y="8566311"/>
            <a:ext cx="2665092" cy="859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8355068-F35B-D8CF-344F-C9E1F93976AD}"/>
              </a:ext>
            </a:extLst>
          </p:cNvPr>
          <p:cNvSpPr txBox="1"/>
          <p:nvPr/>
        </p:nvSpPr>
        <p:spPr>
          <a:xfrm>
            <a:off x="11745058" y="8784826"/>
            <a:ext cx="1707809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탐지 파트 종료</a:t>
            </a:r>
            <a:endParaRPr kumimoji="1" lang="ko-Kore-KR" altLang="en-US" sz="20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DDB5420-46AF-E8A2-18BD-601CF831A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5393" y="3134506"/>
            <a:ext cx="724631" cy="73670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DA9A713-B482-45CA-D478-241F0732E4AC}"/>
              </a:ext>
            </a:extLst>
          </p:cNvPr>
          <p:cNvSpPr txBox="1"/>
          <p:nvPr/>
        </p:nvSpPr>
        <p:spPr>
          <a:xfrm>
            <a:off x="6414907" y="7486590"/>
            <a:ext cx="1738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 순서 정렬</a:t>
            </a:r>
            <a:endParaRPr kumimoji="1" lang="ko-Kore-KR" altLang="en-US" sz="20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3941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0" y="2628900"/>
            <a:ext cx="10528300" cy="63197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4666146" y="32766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>
                <a:ea typeface="Noto Sans CJK KR Medium"/>
              </a:rPr>
              <a:t>개선 사항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5E1A0C-152C-642B-1145-1B21CCCE2657}"/>
              </a:ext>
            </a:extLst>
          </p:cNvPr>
          <p:cNvSpPr txBox="1"/>
          <p:nvPr/>
        </p:nvSpPr>
        <p:spPr>
          <a:xfrm>
            <a:off x="4666146" y="4000500"/>
            <a:ext cx="8839200" cy="146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추가 센서를 이용하여 </a:t>
            </a:r>
            <a:r>
              <a:rPr lang="en-US" altLang="ko-KR" sz="24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Depth</a:t>
            </a:r>
            <a:r>
              <a:rPr lang="ko-KR" altLang="en-US" sz="24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값 활용 고려</a:t>
            </a:r>
            <a:endParaRPr lang="en-US" altLang="ko-KR" sz="24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경량화 시도 </a:t>
            </a:r>
            <a:endParaRPr lang="en-US" altLang="ko-KR" sz="2400" u="none" strike="noStrike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05680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>
                <a:solidFill>
                  <a:srgbClr val="272424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제어</a:t>
            </a:r>
            <a:r>
              <a:rPr lang="ko-KR" altLang="en-US" sz="6000" b="0" i="0" u="none" strike="noStrike">
                <a:solidFill>
                  <a:srgbClr val="272424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 파트</a:t>
            </a:r>
            <a:endParaRPr lang="en-US" sz="6000" b="0" i="0" u="none" strike="noStrike">
              <a:solidFill>
                <a:srgbClr val="272424"/>
              </a:solidFill>
              <a:latin typeface="Noto Sans CJK KR Medium" panose="020B0600000000000000" pitchFamily="34" charset="-128"/>
              <a:ea typeface="Noto Sans CJK KR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5386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19" y="2628900"/>
            <a:ext cx="6341781" cy="655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제어</a:t>
            </a: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5D7CC4-4464-EAA3-70D6-E964265A1F0E}"/>
              </a:ext>
            </a:extLst>
          </p:cNvPr>
          <p:cNvSpPr txBox="1"/>
          <p:nvPr/>
        </p:nvSpPr>
        <p:spPr>
          <a:xfrm>
            <a:off x="1524000" y="4076700"/>
            <a:ext cx="5121077" cy="146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Neuromeka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Indy 7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OpenMANIPULATOR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5CB410-BB61-9907-3C9D-F98E5A02D3C8}"/>
              </a:ext>
            </a:extLst>
          </p:cNvPr>
          <p:cNvSpPr txBox="1"/>
          <p:nvPr/>
        </p:nvSpPr>
        <p:spPr>
          <a:xfrm>
            <a:off x="1524000" y="35052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>
                <a:ea typeface="Noto Sans CJK KR Medium"/>
              </a:rPr>
              <a:t>하드웨어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F5DAF-A809-3C36-9288-B4B63FE4A1FD}"/>
              </a:ext>
            </a:extLst>
          </p:cNvPr>
          <p:cNvSpPr txBox="1"/>
          <p:nvPr/>
        </p:nvSpPr>
        <p:spPr>
          <a:xfrm>
            <a:off x="1524000" y="6253066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>
                <a:ea typeface="Noto Sans CJK KR Medium"/>
              </a:rPr>
              <a:t>제어 환경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5A7012-4033-F1A3-7CE9-F984D7E8A5A6}"/>
              </a:ext>
            </a:extLst>
          </p:cNvPr>
          <p:cNvSpPr txBox="1"/>
          <p:nvPr/>
        </p:nvSpPr>
        <p:spPr>
          <a:xfrm>
            <a:off x="1524000" y="6855739"/>
            <a:ext cx="5121077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Python + IndyDCP2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라이브러리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AD473E-EA84-0970-9F53-71A039040A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445" t="15419" r="14419" b="10330"/>
          <a:stretch>
            <a:fillRect/>
          </a:stretch>
        </p:blipFill>
        <p:spPr>
          <a:xfrm>
            <a:off x="10668001" y="2150625"/>
            <a:ext cx="4419600" cy="642187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8D5C2C5-84B1-765B-0C8B-F02E37B96D0D}"/>
              </a:ext>
            </a:extLst>
          </p:cNvPr>
          <p:cNvCxnSpPr>
            <a:cxnSpLocks/>
          </p:cNvCxnSpPr>
          <p:nvPr/>
        </p:nvCxnSpPr>
        <p:spPr>
          <a:xfrm>
            <a:off x="11963400" y="4809112"/>
            <a:ext cx="0" cy="3763388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7EE043-3FB9-A6F3-6C1E-E290C98AA3BB}"/>
              </a:ext>
            </a:extLst>
          </p:cNvPr>
          <p:cNvSpPr txBox="1"/>
          <p:nvPr/>
        </p:nvSpPr>
        <p:spPr>
          <a:xfrm>
            <a:off x="11498483" y="8893433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4A7EBB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51CM</a:t>
            </a:r>
            <a:endParaRPr lang="ko-KR" altLang="en-US" sz="3200">
              <a:solidFill>
                <a:srgbClr val="4A7EBB"/>
              </a:solidFill>
              <a:latin typeface="Noto Sans CJK KR Regular" panose="020B0600000101010101" charset="-127"/>
              <a:ea typeface="Noto Sans CJK KR Regular" panose="020B0600000101010101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CF9C745-50D6-6708-B088-2CE841D75D4A}"/>
              </a:ext>
            </a:extLst>
          </p:cNvPr>
          <p:cNvCxnSpPr>
            <a:cxnSpLocks/>
          </p:cNvCxnSpPr>
          <p:nvPr/>
        </p:nvCxnSpPr>
        <p:spPr>
          <a:xfrm>
            <a:off x="11049000" y="4991100"/>
            <a:ext cx="1066800" cy="0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AFDB675-0F96-2129-0D10-3D2EC0AE3820}"/>
              </a:ext>
            </a:extLst>
          </p:cNvPr>
          <p:cNvSpPr txBox="1"/>
          <p:nvPr/>
        </p:nvSpPr>
        <p:spPr>
          <a:xfrm>
            <a:off x="11963400" y="4093012"/>
            <a:ext cx="1234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rgbClr val="FF0000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15CM</a:t>
            </a:r>
            <a:endParaRPr lang="ko-KR" altLang="en-US" sz="3200">
              <a:solidFill>
                <a:srgbClr val="FF0000"/>
              </a:solidFill>
              <a:latin typeface="Noto Sans CJK KR Regular" panose="020B0600000101010101" charset="-127"/>
              <a:ea typeface="Noto Sans CJK KR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38094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0CEB88-48BF-EBE2-83D4-2F7E5E6A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A1CAD83-F46C-280A-46D5-C2AD9875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B367C6-8A43-AFE4-1740-5CCB7173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7D2F28C-C562-8F0D-A0FC-9A9EBB84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86B8445-DF0E-BC47-F61C-DCBE8A355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F32F30-7DCA-C3A8-7EE1-BE9351B6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79DD91C6-B70B-1EF7-7E98-E78D7A3B636B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제어</a:t>
            </a: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2F0CCE-0486-5640-0803-21B0291EC6D7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F4DCBC48-A99C-9457-0D44-B65293149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46" name="TextBox 27">
            <a:extLst>
              <a:ext uri="{FF2B5EF4-FFF2-40B4-BE49-F238E27FC236}">
                <a16:creationId xmlns:a16="http://schemas.microsoft.com/office/drawing/2014/main" id="{0B5F47BA-6FEF-4B99-3DC7-8A76E188D2C2}"/>
              </a:ext>
            </a:extLst>
          </p:cNvPr>
          <p:cNvSpPr txBox="1"/>
          <p:nvPr/>
        </p:nvSpPr>
        <p:spPr>
          <a:xfrm>
            <a:off x="1524000" y="35052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err="1">
                <a:ea typeface="Noto Sans CJK KR Medium"/>
              </a:rPr>
              <a:t>로봇팔</a:t>
            </a:r>
            <a:r>
              <a:rPr lang="ko-KR" altLang="en-US" sz="2800" u="none" strike="noStrike">
                <a:ea typeface="Noto Sans CJK KR Medium"/>
              </a:rPr>
              <a:t> 내부 제어 흐름 </a:t>
            </a:r>
            <a:endParaRPr lang="ko-KR" sz="2800" u="none" strike="noStrike">
              <a:ea typeface="Noto Sans CJK KR Medium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7391FD7-5DD9-21FB-4B4D-3BDF865DA4D8}"/>
              </a:ext>
            </a:extLst>
          </p:cNvPr>
          <p:cNvGrpSpPr/>
          <p:nvPr/>
        </p:nvGrpSpPr>
        <p:grpSpPr>
          <a:xfrm>
            <a:off x="11849100" y="1713506"/>
            <a:ext cx="4191000" cy="7829346"/>
            <a:chOff x="11554462" y="877880"/>
            <a:chExt cx="3941415" cy="902310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5A70AB4-4C18-1348-0049-AEA82602BC6B}"/>
                </a:ext>
              </a:extLst>
            </p:cNvPr>
            <p:cNvGrpSpPr/>
            <p:nvPr/>
          </p:nvGrpSpPr>
          <p:grpSpPr>
            <a:xfrm>
              <a:off x="11554462" y="877880"/>
              <a:ext cx="3923788" cy="920975"/>
              <a:chOff x="12414506" y="1064424"/>
              <a:chExt cx="3923788" cy="920975"/>
            </a:xfrm>
          </p:grpSpPr>
          <p:sp>
            <p:nvSpPr>
              <p:cNvPr id="43" name="모서리가 둥근 직사각형 10">
                <a:extLst>
                  <a:ext uri="{FF2B5EF4-FFF2-40B4-BE49-F238E27FC236}">
                    <a16:creationId xmlns:a16="http://schemas.microsoft.com/office/drawing/2014/main" id="{1D3B7ED4-EC5F-3FF5-79AF-0132F738E9F9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C5E3AF7-27B8-AAEA-FBD6-BB18061C9E74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연결 및 초기화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3" name="Google Shape;109;p14">
              <a:extLst>
                <a:ext uri="{FF2B5EF4-FFF2-40B4-BE49-F238E27FC236}">
                  <a16:creationId xmlns:a16="http://schemas.microsoft.com/office/drawing/2014/main" id="{6F671AA8-BA84-2E22-2C20-E2DFB52C978F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1798855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EF24387-F2E7-3FAB-5C79-B442783CE1C0}"/>
                </a:ext>
              </a:extLst>
            </p:cNvPr>
            <p:cNvGrpSpPr/>
            <p:nvPr/>
          </p:nvGrpSpPr>
          <p:grpSpPr>
            <a:xfrm>
              <a:off x="11561118" y="2316660"/>
              <a:ext cx="3910476" cy="859448"/>
              <a:chOff x="12427818" y="2527965"/>
              <a:chExt cx="3910476" cy="859448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0C24D36-27D6-3858-0109-C3E20CB2271E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CF5263-53CF-6EA9-1E71-5FD0EEC9964D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속도 설정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22B0A1E8-BFD8-44CC-DA6F-A4D7ED423CE9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317825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E5AE9F2-D39D-34C0-A033-057E5E19EF9D}"/>
                </a:ext>
              </a:extLst>
            </p:cNvPr>
            <p:cNvGrpSpPr/>
            <p:nvPr/>
          </p:nvGrpSpPr>
          <p:grpSpPr>
            <a:xfrm>
              <a:off x="11561118" y="3693913"/>
              <a:ext cx="3910476" cy="859448"/>
              <a:chOff x="12427818" y="3907817"/>
              <a:chExt cx="3910476" cy="85944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E917BCC-9412-1E06-B337-4DA85BD243FB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BDB447-D365-4E9D-42A4-BE6560DAE508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홈 위치 이동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7" name="Google Shape;109;p14">
              <a:extLst>
                <a:ext uri="{FF2B5EF4-FFF2-40B4-BE49-F238E27FC236}">
                  <a16:creationId xmlns:a16="http://schemas.microsoft.com/office/drawing/2014/main" id="{B3991437-B56D-05E0-CFE2-B7CC740ECFE0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4555510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E35967D-E173-AE88-716C-2CD0746733A8}"/>
                </a:ext>
              </a:extLst>
            </p:cNvPr>
            <p:cNvGrpSpPr/>
            <p:nvPr/>
          </p:nvGrpSpPr>
          <p:grpSpPr>
            <a:xfrm>
              <a:off x="11561118" y="5071166"/>
              <a:ext cx="3910476" cy="859448"/>
              <a:chOff x="12427818" y="5293588"/>
              <a:chExt cx="3910476" cy="8594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EDE3FE6-664D-8059-1371-8C2634D10B1B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D1DB19-7FC0-378A-D262-D8CF4DA8A77C}"/>
                  </a:ext>
                </a:extLst>
              </p:cNvPr>
              <p:cNvSpPr txBox="1"/>
              <p:nvPr/>
            </p:nvSpPr>
            <p:spPr>
              <a:xfrm>
                <a:off x="12831950" y="5523257"/>
                <a:ext cx="29731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포인트 관절 이동 명령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9" name="Google Shape;109;p14">
              <a:extLst>
                <a:ext uri="{FF2B5EF4-FFF2-40B4-BE49-F238E27FC236}">
                  <a16:creationId xmlns:a16="http://schemas.microsoft.com/office/drawing/2014/main" id="{B04AC39C-0FFC-806B-097B-F86CD71C1EE0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7298660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D6AB9A7-83FA-F680-E968-72890039C2D3}"/>
                </a:ext>
              </a:extLst>
            </p:cNvPr>
            <p:cNvGrpSpPr/>
            <p:nvPr/>
          </p:nvGrpSpPr>
          <p:grpSpPr>
            <a:xfrm>
              <a:off x="11561118" y="6448419"/>
              <a:ext cx="3910476" cy="859448"/>
              <a:chOff x="12456249" y="6679359"/>
              <a:chExt cx="3910476" cy="85944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36F8491-4BD0-D9F1-B694-FBBCBB020E10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CECDC-C46D-5B6B-7153-CFA11CDAEEA2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39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이동 완료 대기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E93DB03-611B-125F-EE03-9845B9ABD6F5}"/>
                </a:ext>
              </a:extLst>
            </p:cNvPr>
            <p:cNvGrpSpPr/>
            <p:nvPr/>
          </p:nvGrpSpPr>
          <p:grpSpPr>
            <a:xfrm>
              <a:off x="12208093" y="9041535"/>
              <a:ext cx="2665092" cy="859448"/>
              <a:chOff x="13086167" y="8735965"/>
              <a:chExt cx="2665092" cy="859448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E1B45D7-1755-2ADD-AC83-8EC884839DC8}"/>
                  </a:ext>
                </a:extLst>
              </p:cNvPr>
              <p:cNvSpPr/>
              <p:nvPr/>
            </p:nvSpPr>
            <p:spPr>
              <a:xfrm>
                <a:off x="13086167" y="8735965"/>
                <a:ext cx="2665092" cy="859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BE21ADB-056D-6279-37AD-A9377B9F5C74}"/>
                  </a:ext>
                </a:extLst>
              </p:cNvPr>
              <p:cNvSpPr txBox="1"/>
              <p:nvPr/>
            </p:nvSpPr>
            <p:spPr>
              <a:xfrm>
                <a:off x="13564809" y="8965834"/>
                <a:ext cx="1707809" cy="39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연결 해제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32" name="Google Shape;109;p14">
              <a:extLst>
                <a:ext uri="{FF2B5EF4-FFF2-40B4-BE49-F238E27FC236}">
                  <a16:creationId xmlns:a16="http://schemas.microsoft.com/office/drawing/2014/main" id="{29F0AD4E-9195-734D-8C1F-EAD8A4596FDD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5932763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ECF04A-2A85-B403-05BE-91D90FC7DF92}"/>
                </a:ext>
              </a:extLst>
            </p:cNvPr>
            <p:cNvSpPr/>
            <p:nvPr/>
          </p:nvSpPr>
          <p:spPr>
            <a:xfrm>
              <a:off x="11585401" y="7750605"/>
              <a:ext cx="3910476" cy="859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EFAEBC-0A29-CE16-5473-967B5764FCD4}"/>
                </a:ext>
              </a:extLst>
            </p:cNvPr>
            <p:cNvSpPr txBox="1"/>
            <p:nvPr/>
          </p:nvSpPr>
          <p:spPr>
            <a:xfrm>
              <a:off x="12543279" y="7980474"/>
              <a:ext cx="1994721" cy="399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토크 및 위치 확인</a:t>
              </a:r>
              <a:endParaRPr kumimoji="1" lang="ko-Kore-KR" altLang="en-US" sz="200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53" name="Google Shape;109;p14">
              <a:extLst>
                <a:ext uri="{FF2B5EF4-FFF2-40B4-BE49-F238E27FC236}">
                  <a16:creationId xmlns:a16="http://schemas.microsoft.com/office/drawing/2014/main" id="{0D405025-ED91-7E7C-0FDC-5B810C51A31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8610053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FE508A0-EB6A-37B0-D3DC-C5140C01188A}"/>
              </a:ext>
            </a:extLst>
          </p:cNvPr>
          <p:cNvSpPr txBox="1"/>
          <p:nvPr/>
        </p:nvSpPr>
        <p:spPr>
          <a:xfrm>
            <a:off x="1447800" y="4076700"/>
            <a:ext cx="882199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IndyDCP2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라이브러리를 이용한 기본 제어 흐름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8935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>
                <a:solidFill>
                  <a:srgbClr val="272424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시스템 개요</a:t>
            </a:r>
            <a:endParaRPr lang="en-US" sz="6000" b="0" i="0" u="none" strike="noStrike">
              <a:solidFill>
                <a:srgbClr val="272424"/>
              </a:solidFill>
              <a:latin typeface="Noto Sans CJK KR Medium" panose="020B0600000000000000" pitchFamily="34" charset="-128"/>
              <a:ea typeface="Noto Sans CJK KR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62453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10204-ED8C-0FF4-819B-00D7B54E5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251731F-C6C7-6BFA-BAD7-0178AE64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2207026-FC73-49DE-DC91-C1FCD0E30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F3274E5-BDA9-33FC-AB08-FE7F94DD3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BBDA952-1AA8-8651-C53E-500BDB1C7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96BD0C4C-AED7-80B3-9CA0-AE9F4FC6E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597BE2A5-726A-42A2-C4E9-EEBA1D1B5F64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제어</a:t>
            </a: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2DDE9A-FB09-1DB5-29F9-9F66DFD100BF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4DCBD749-485A-1884-718D-F71266A6A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46" name="TextBox 27">
            <a:extLst>
              <a:ext uri="{FF2B5EF4-FFF2-40B4-BE49-F238E27FC236}">
                <a16:creationId xmlns:a16="http://schemas.microsoft.com/office/drawing/2014/main" id="{CF9A49BB-5C1A-E907-86FB-1E373B407E0B}"/>
              </a:ext>
            </a:extLst>
          </p:cNvPr>
          <p:cNvSpPr txBox="1"/>
          <p:nvPr/>
        </p:nvSpPr>
        <p:spPr>
          <a:xfrm>
            <a:off x="1524000" y="35052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>
                <a:ea typeface="Noto Sans CJK KR Medium"/>
              </a:rPr>
              <a:t>테스트베드 설계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7E446D-8657-6073-9F8C-9B27D32E8D0A}"/>
              </a:ext>
            </a:extLst>
          </p:cNvPr>
          <p:cNvSpPr txBox="1"/>
          <p:nvPr/>
        </p:nvSpPr>
        <p:spPr>
          <a:xfrm>
            <a:off x="1524000" y="4076700"/>
            <a:ext cx="5121077" cy="368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격자판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기반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10cm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간격의 점 배치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고정 행렬을 통해 좌표계 정렬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중심점을 기준으로 상대 좌표 사용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200000"/>
              </a:lnSpc>
            </a:pP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200000"/>
              </a:lnSpc>
            </a:pPr>
            <a:r>
              <a:rPr lang="ko-KR" altLang="en-US" sz="2400">
                <a:solidFill>
                  <a:srgbClr val="FF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실제 환경과 유사한 반복 실험 구조 설계</a:t>
            </a:r>
            <a:endParaRPr lang="en-US" altLang="ko-KR" sz="2400">
              <a:solidFill>
                <a:srgbClr val="FF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3" name="그림 2" descr="원, 디자인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B7DC7C-ACBA-691D-FCE0-EDD3205749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82300" y="2550675"/>
            <a:ext cx="59817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70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A48A9D-86FD-C5D8-3C32-BAAF0B276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12FE021A-E498-2691-7BF2-27E5DC661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82CC861-DC5A-24F3-6610-F2DC03F2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F5947A8-3EA8-BA8E-14F6-972A60A96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8DA29E1-A29C-8C94-26CF-9C1052257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C0A98CB-8BBF-D1B4-6CFC-9D7E47FA50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F274A17D-1AC7-87C1-D00D-F437C3504438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제어</a:t>
            </a: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BA41FF-F349-6BE8-228B-74DF841FF3A0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C3720DA9-6BF4-7FC9-D059-B8576E87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46" name="TextBox 27">
            <a:extLst>
              <a:ext uri="{FF2B5EF4-FFF2-40B4-BE49-F238E27FC236}">
                <a16:creationId xmlns:a16="http://schemas.microsoft.com/office/drawing/2014/main" id="{DC1D5292-3C8C-E2D6-10CD-AE898DF67F20}"/>
              </a:ext>
            </a:extLst>
          </p:cNvPr>
          <p:cNvSpPr txBox="1"/>
          <p:nvPr/>
        </p:nvSpPr>
        <p:spPr>
          <a:xfrm>
            <a:off x="1524000" y="35052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800" u="none" strike="noStrike">
                <a:ea typeface="Noto Sans CJK KR Medium"/>
              </a:rPr>
              <a:t>1) </a:t>
            </a:r>
            <a:r>
              <a:rPr lang="ko-KR" altLang="en-US" sz="2800" u="none" strike="noStrike">
                <a:ea typeface="Noto Sans CJK KR Medium"/>
              </a:rPr>
              <a:t>단일 포인트 정밀 이동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7CCDB2-D9D5-EFF7-0A64-6750D4D7B6AC}"/>
              </a:ext>
            </a:extLst>
          </p:cNvPr>
          <p:cNvSpPr txBox="1"/>
          <p:nvPr/>
        </p:nvSpPr>
        <p:spPr>
          <a:xfrm>
            <a:off x="1524000" y="4229100"/>
            <a:ext cx="7315200" cy="3680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목표 위치로 정확하게 이동하는지 측정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명령 위치 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vs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실제 위치 비교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200000"/>
              </a:lnSpc>
            </a:pP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è"/>
            </a:pPr>
            <a:r>
              <a:rPr lang="ko-KR" altLang="en-US" sz="2400">
                <a:solidFill>
                  <a:srgbClr val="FF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관절 좌표 계산의 한계로 </a:t>
            </a:r>
            <a:r>
              <a:rPr lang="en-US" altLang="ko-KR" sz="2400">
                <a:solidFill>
                  <a:srgbClr val="FF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5cm </a:t>
            </a:r>
            <a:r>
              <a:rPr lang="ko-KR" altLang="en-US" sz="2400">
                <a:solidFill>
                  <a:srgbClr val="FF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이상의 오차 발생</a:t>
            </a:r>
            <a:endParaRPr lang="en-US" altLang="ko-KR" sz="2400">
              <a:solidFill>
                <a:srgbClr val="FF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B16116-7BBB-D12D-0F6B-31CB5FFDE11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787" t="27982" r="14574" b="23645"/>
          <a:stretch>
            <a:fillRect/>
          </a:stretch>
        </p:blipFill>
        <p:spPr>
          <a:xfrm>
            <a:off x="10210801" y="3122544"/>
            <a:ext cx="6553199" cy="5983356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4FBC3F54-CB2F-9D9F-FF4E-2DCC453D85FB}"/>
              </a:ext>
            </a:extLst>
          </p:cNvPr>
          <p:cNvSpPr/>
          <p:nvPr/>
        </p:nvSpPr>
        <p:spPr>
          <a:xfrm>
            <a:off x="13639800" y="4621646"/>
            <a:ext cx="2133600" cy="20574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676444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C8059A6-82F3-25C6-0F7D-2E29789E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F75DB1E-89E9-FD94-1F31-B1461E364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6BC11D9-30E1-EFD0-8BDD-CD5DF4039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98A5719-1636-AA6C-A06C-524339BB4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363EF50-715A-9579-510F-3DBF68E2A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F015D694-D64C-4542-1186-10D371AE9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74D1AA9B-7DE3-4E49-D989-1A6B6DD71273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제어</a:t>
            </a: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BC9E26-D099-D803-DDE9-91EF727CE28D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A8AC6091-ED90-E255-5E50-BF7035A11E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A6DDED27-597F-294A-A023-F43D26796284}"/>
              </a:ext>
            </a:extLst>
          </p:cNvPr>
          <p:cNvSpPr txBox="1"/>
          <p:nvPr/>
        </p:nvSpPr>
        <p:spPr>
          <a:xfrm>
            <a:off x="1524000" y="35052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800" u="none" strike="noStrike">
                <a:ea typeface="Noto Sans CJK KR Medium"/>
              </a:rPr>
              <a:t>2) </a:t>
            </a:r>
            <a:r>
              <a:rPr lang="ko-KR" altLang="en-US" sz="2800" u="none" strike="noStrike">
                <a:ea typeface="Noto Sans CJK KR Medium"/>
              </a:rPr>
              <a:t>반복성 테스트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A4B612-B5A9-FC43-7BDB-6A5158FB46C1}"/>
              </a:ext>
            </a:extLst>
          </p:cNvPr>
          <p:cNvSpPr txBox="1"/>
          <p:nvPr/>
        </p:nvSpPr>
        <p:spPr>
          <a:xfrm>
            <a:off x="1371600" y="4229100"/>
            <a:ext cx="7315200" cy="29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한 점에 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10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 반복 이동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600000101010101" charset="-127"/>
                <a:ea typeface="Noto Sans CJK KR Regular" panose="020B0600000101010101" charset="-127"/>
              </a:rPr>
              <a:t>절대 좌표 이용 </a:t>
            </a:r>
            <a:r>
              <a:rPr lang="en-US" altLang="ko-KR" sz="2400" b="1" err="1">
                <a:latin typeface="Noto Sans CJK KR Regular" panose="020B0600000101010101" charset="-127"/>
                <a:ea typeface="Noto Sans CJK KR Regular" panose="020B0600000101010101" charset="-127"/>
              </a:rPr>
              <a:t>move_task_pos</a:t>
            </a:r>
            <a:r>
              <a:rPr lang="en-US" altLang="ko-KR" sz="2400" b="1">
                <a:latin typeface="Noto Sans CJK KR Regular" panose="020B0600000101010101" charset="-127"/>
                <a:ea typeface="Noto Sans CJK KR Regular" panose="020B0600000101010101" charset="-127"/>
              </a:rPr>
              <a:t>()</a:t>
            </a:r>
            <a:endParaRPr lang="en-US" altLang="ko-KR" sz="2400">
              <a:solidFill>
                <a:srgbClr val="000000"/>
              </a:solidFill>
              <a:latin typeface="Noto Sans CJK KR Regular" panose="020B0600000101010101" charset="-127"/>
              <a:ea typeface="Noto Sans CJK KR Regular" panose="020B0600000101010101" charset="-127"/>
            </a:endParaRPr>
          </a:p>
          <a:p>
            <a:pPr>
              <a:lnSpc>
                <a:spcPct val="200000"/>
              </a:lnSpc>
            </a:pP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è"/>
            </a:pPr>
            <a:r>
              <a:rPr lang="ko-KR" altLang="en-US" sz="2400">
                <a:solidFill>
                  <a:srgbClr val="FF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관절 계산 한계</a:t>
            </a:r>
            <a:r>
              <a:rPr lang="ko-KR" altLang="en-US" sz="24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 첫 이동의 위치 오차 그대로 발생</a:t>
            </a:r>
            <a:endParaRPr lang="en-US" altLang="ko-KR" sz="240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9E63D6-D929-034F-7678-98D66851E9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1058" y="3086100"/>
            <a:ext cx="7308858" cy="5486719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CA8AB48B-8E67-9622-7898-E7BDCA0352E5}"/>
              </a:ext>
            </a:extLst>
          </p:cNvPr>
          <p:cNvSpPr/>
          <p:nvPr/>
        </p:nvSpPr>
        <p:spPr>
          <a:xfrm>
            <a:off x="14554200" y="4747676"/>
            <a:ext cx="1752600" cy="1905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098116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5467E5-BA04-F4BA-844C-189FA211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5610C73-02DF-6A53-4F2E-ADD2565C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617BA9-E351-FDA2-FB30-59389120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511D0F-3900-8CE5-9CC0-136D19FE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8B9A284-F162-9699-BC6E-2D5F63013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33699CE-BE66-D2C2-21C9-01DE3250F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B3881493-CC3F-7106-ADE0-A2AAF64C0791}"/>
              </a:ext>
            </a:extLst>
          </p:cNvPr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>
                <a:solidFill>
                  <a:srgbClr val="272424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제어</a:t>
            </a:r>
            <a:r>
              <a:rPr lang="ko-KR" altLang="en-US" sz="6000" b="0" i="0" u="none" strike="noStrike">
                <a:solidFill>
                  <a:srgbClr val="272424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 파트 향후 계획</a:t>
            </a:r>
            <a:endParaRPr lang="en-US" sz="6000" b="0" i="0" u="none" strike="noStrike">
              <a:solidFill>
                <a:srgbClr val="272424"/>
              </a:solidFill>
              <a:latin typeface="Noto Sans CJK KR Medium" panose="020B0600000000000000" pitchFamily="34" charset="-128"/>
              <a:ea typeface="Noto Sans CJK KR Medium" panose="020B06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91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4" name="TextBox 27">
            <a:extLst>
              <a:ext uri="{FF2B5EF4-FFF2-40B4-BE49-F238E27FC236}">
                <a16:creationId xmlns:a16="http://schemas.microsoft.com/office/drawing/2014/main" id="{031AF7AF-B7D7-4D1A-84B9-7CD1E47AE52F}"/>
              </a:ext>
            </a:extLst>
          </p:cNvPr>
          <p:cNvSpPr txBox="1"/>
          <p:nvPr/>
        </p:nvSpPr>
        <p:spPr>
          <a:xfrm>
            <a:off x="1016000" y="1109768"/>
            <a:ext cx="3632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제어 파트 향후 계획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429D64D-7063-E57D-DEA6-80BCB65BA3B7}"/>
              </a:ext>
            </a:extLst>
          </p:cNvPr>
          <p:cNvGrpSpPr/>
          <p:nvPr/>
        </p:nvGrpSpPr>
        <p:grpSpPr>
          <a:xfrm>
            <a:off x="419100" y="174044"/>
            <a:ext cx="13957300" cy="1507224"/>
            <a:chOff x="419100" y="174044"/>
            <a:chExt cx="13957300" cy="1507224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275644"/>
              <a:ext cx="254000" cy="25400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275644"/>
              <a:ext cx="254000" cy="25400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900" y="275644"/>
              <a:ext cx="254000" cy="25400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74044"/>
              <a:ext cx="10528300" cy="49292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1CC0BC6-3A66-7C27-B011-352F1EEB9244}"/>
                </a:ext>
              </a:extLst>
            </p:cNvPr>
            <p:cNvSpPr/>
            <p:nvPr/>
          </p:nvSpPr>
          <p:spPr>
            <a:xfrm>
              <a:off x="609600" y="995468"/>
              <a:ext cx="190500" cy="685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9B4C1435-31F0-AAE0-3664-5E267A79E7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017" y="2445026"/>
            <a:ext cx="14497435" cy="6700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1DF7AA-3FC8-56E8-5309-DFFB6F3854F3}"/>
              </a:ext>
            </a:extLst>
          </p:cNvPr>
          <p:cNvSpPr txBox="1"/>
          <p:nvPr/>
        </p:nvSpPr>
        <p:spPr>
          <a:xfrm>
            <a:off x="2622550" y="3050904"/>
            <a:ext cx="598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제어 연습</a:t>
            </a:r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504CE-5B37-B288-5688-71F5340630D1}"/>
              </a:ext>
            </a:extLst>
          </p:cNvPr>
          <p:cNvSpPr txBox="1"/>
          <p:nvPr/>
        </p:nvSpPr>
        <p:spPr>
          <a:xfrm>
            <a:off x="3175000" y="4565910"/>
            <a:ext cx="11201400" cy="1141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자세 변화 대응 실험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-&gt; 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오차 보정 연습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63ACCD69-5772-6BCC-DFB5-4974F9D14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76" y="190500"/>
            <a:ext cx="4318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72496F-FCE6-CF93-1223-0D1BFFDE1C9F}"/>
              </a:ext>
            </a:extLst>
          </p:cNvPr>
          <p:cNvSpPr txBox="1"/>
          <p:nvPr/>
        </p:nvSpPr>
        <p:spPr>
          <a:xfrm>
            <a:off x="3175000" y="6423692"/>
            <a:ext cx="11201400" cy="1141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반복성 테스트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-&gt;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오차 보정 연습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652029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5EB94D-1D1F-8D1D-7394-3775DB82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DA72C4A2-0F08-BD17-AEE4-1323B7B57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4" name="TextBox 27">
            <a:extLst>
              <a:ext uri="{FF2B5EF4-FFF2-40B4-BE49-F238E27FC236}">
                <a16:creationId xmlns:a16="http://schemas.microsoft.com/office/drawing/2014/main" id="{C13CA6CA-7875-3C55-4EBB-14778D0FAB8B}"/>
              </a:ext>
            </a:extLst>
          </p:cNvPr>
          <p:cNvSpPr txBox="1"/>
          <p:nvPr/>
        </p:nvSpPr>
        <p:spPr>
          <a:xfrm>
            <a:off x="1016000" y="1109768"/>
            <a:ext cx="3632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제어 파트 향후 계획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6358C2B-386A-037D-7633-D2FF84F55433}"/>
              </a:ext>
            </a:extLst>
          </p:cNvPr>
          <p:cNvGrpSpPr/>
          <p:nvPr/>
        </p:nvGrpSpPr>
        <p:grpSpPr>
          <a:xfrm>
            <a:off x="419100" y="174044"/>
            <a:ext cx="13957300" cy="1507224"/>
            <a:chOff x="419100" y="174044"/>
            <a:chExt cx="13957300" cy="1507224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DCE965EE-7AAD-A81B-22FA-8172109E4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275644"/>
              <a:ext cx="254000" cy="254000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DE2B2F7C-5DED-8CB8-DADD-C81EB2B93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275644"/>
              <a:ext cx="254000" cy="254000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C6587B58-5B1E-AB94-ACF0-9E9852EEC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900" y="275644"/>
              <a:ext cx="254000" cy="254000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9C07A9B1-8C0E-2D5B-E1E3-0F3132747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74044"/>
              <a:ext cx="10528300" cy="49292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9555BFA-A83F-0E38-B01D-B1F8ECE59BAB}"/>
                </a:ext>
              </a:extLst>
            </p:cNvPr>
            <p:cNvSpPr/>
            <p:nvPr/>
          </p:nvSpPr>
          <p:spPr>
            <a:xfrm>
              <a:off x="609600" y="995468"/>
              <a:ext cx="190500" cy="685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C84C0E35-3327-E09A-7064-760409C264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017" y="2445026"/>
            <a:ext cx="14497435" cy="6700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01A394-6953-912B-ED7E-9C64D74B09C8}"/>
              </a:ext>
            </a:extLst>
          </p:cNvPr>
          <p:cNvSpPr txBox="1"/>
          <p:nvPr/>
        </p:nvSpPr>
        <p:spPr>
          <a:xfrm>
            <a:off x="2622550" y="3050904"/>
            <a:ext cx="598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제어 연습</a:t>
            </a:r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9AD17-2A60-0148-B5F4-DBDED72819A1}"/>
              </a:ext>
            </a:extLst>
          </p:cNvPr>
          <p:cNvSpPr txBox="1"/>
          <p:nvPr/>
        </p:nvSpPr>
        <p:spPr>
          <a:xfrm>
            <a:off x="3175000" y="4565910"/>
            <a:ext cx="11201400" cy="169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단일 포인트 정밀 이동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-&gt; 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동일 포인트에서 다양한 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RZ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회전 각도 적용 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(0°, 45°, 90°, 135°)</a:t>
            </a:r>
          </a:p>
          <a:p>
            <a:pPr lvl="0" algn="l">
              <a:lnSpc>
                <a:spcPct val="150000"/>
              </a:lnSpc>
            </a:pP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4EF4E082-C884-D229-6F68-05360F576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76" y="190500"/>
            <a:ext cx="4318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1FD1F-EDCE-CA31-F37D-F3BC303CC087}"/>
              </a:ext>
            </a:extLst>
          </p:cNvPr>
          <p:cNvSpPr txBox="1"/>
          <p:nvPr/>
        </p:nvSpPr>
        <p:spPr>
          <a:xfrm>
            <a:off x="3175000" y="6423692"/>
            <a:ext cx="11201400" cy="2249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경로 기반 이동 실험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-&gt;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최소 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3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개의 점 연속적으로 이동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-&gt;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전체 누적 거리 기준 오차 측정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9061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FF9D1-E3C5-AECA-FD67-B6416114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2BC603A9-9A5F-75FC-9F10-5D443819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4" name="TextBox 27">
            <a:extLst>
              <a:ext uri="{FF2B5EF4-FFF2-40B4-BE49-F238E27FC236}">
                <a16:creationId xmlns:a16="http://schemas.microsoft.com/office/drawing/2014/main" id="{9069232B-A49C-8495-256E-62A6178BE419}"/>
              </a:ext>
            </a:extLst>
          </p:cNvPr>
          <p:cNvSpPr txBox="1"/>
          <p:nvPr/>
        </p:nvSpPr>
        <p:spPr>
          <a:xfrm>
            <a:off x="1016000" y="1109768"/>
            <a:ext cx="3632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제어 파트 향후 계획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C096DB-50BE-677E-F21D-A385D5A87C41}"/>
              </a:ext>
            </a:extLst>
          </p:cNvPr>
          <p:cNvGrpSpPr/>
          <p:nvPr/>
        </p:nvGrpSpPr>
        <p:grpSpPr>
          <a:xfrm>
            <a:off x="419100" y="174044"/>
            <a:ext cx="13957300" cy="1507224"/>
            <a:chOff x="419100" y="174044"/>
            <a:chExt cx="13957300" cy="1507224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CA16F1B2-3841-F176-9785-B4C2D62D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275644"/>
              <a:ext cx="254000" cy="254000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6A7B730F-11AD-E3A9-ED1C-5FACEC53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275644"/>
              <a:ext cx="254000" cy="254000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D5F10CF6-1596-E4F2-2F0D-06D8F4EE8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900" y="275644"/>
              <a:ext cx="254000" cy="254000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588E9F86-F3EB-962D-3399-67250EDD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74044"/>
              <a:ext cx="10528300" cy="49292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31E3AD-3DC0-DEC0-CF28-7F385C2A3827}"/>
                </a:ext>
              </a:extLst>
            </p:cNvPr>
            <p:cNvSpPr/>
            <p:nvPr/>
          </p:nvSpPr>
          <p:spPr>
            <a:xfrm>
              <a:off x="609600" y="995468"/>
              <a:ext cx="190500" cy="685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CA685E0D-B946-1391-E781-6502B75DB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017" y="2445026"/>
            <a:ext cx="14497435" cy="6700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20D27E-049E-B626-11C2-85CC01074216}"/>
              </a:ext>
            </a:extLst>
          </p:cNvPr>
          <p:cNvSpPr txBox="1"/>
          <p:nvPr/>
        </p:nvSpPr>
        <p:spPr>
          <a:xfrm>
            <a:off x="2622550" y="3050904"/>
            <a:ext cx="598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절대 좌표 기반 제어로의 확장</a:t>
            </a:r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144521-4D72-061F-1173-BB35A60C2AD0}"/>
              </a:ext>
            </a:extLst>
          </p:cNvPr>
          <p:cNvSpPr txBox="1"/>
          <p:nvPr/>
        </p:nvSpPr>
        <p:spPr>
          <a:xfrm>
            <a:off x="3175000" y="4565910"/>
            <a:ext cx="11201400" cy="169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카메라 인식 좌표 계산을 통한 </a:t>
            </a:r>
            <a:r>
              <a:rPr lang="ko-KR" altLang="en-US" sz="2400">
                <a:solidFill>
                  <a:srgbClr val="FF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 절대 좌표 변환 공식 수립 예정</a:t>
            </a:r>
            <a:endParaRPr lang="en-US" altLang="ko-KR" sz="2400">
              <a:solidFill>
                <a:srgbClr val="FF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4276CB7B-4960-3398-2688-963041DF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76" y="190500"/>
            <a:ext cx="4318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638DB3-E879-D08A-99E8-3B4416B697FC}"/>
              </a:ext>
            </a:extLst>
          </p:cNvPr>
          <p:cNvSpPr txBox="1"/>
          <p:nvPr/>
        </p:nvSpPr>
        <p:spPr>
          <a:xfrm>
            <a:off x="3175000" y="5905500"/>
            <a:ext cx="11201400" cy="169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좌표 변환 및 보정 알고리즘 개발 예정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03109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365AD-FD52-6390-7BF7-F99085AF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00BB873C-24D7-F7C3-B9D5-84CF7B2C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4" name="TextBox 27">
            <a:extLst>
              <a:ext uri="{FF2B5EF4-FFF2-40B4-BE49-F238E27FC236}">
                <a16:creationId xmlns:a16="http://schemas.microsoft.com/office/drawing/2014/main" id="{3DC06FE3-D2E5-AFD4-3277-E3EC45C58D8F}"/>
              </a:ext>
            </a:extLst>
          </p:cNvPr>
          <p:cNvSpPr txBox="1"/>
          <p:nvPr/>
        </p:nvSpPr>
        <p:spPr>
          <a:xfrm>
            <a:off x="1016000" y="1109768"/>
            <a:ext cx="3632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제어 파트 향후 계획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D04324-05B5-9D98-4EB6-16674C53D1C3}"/>
              </a:ext>
            </a:extLst>
          </p:cNvPr>
          <p:cNvGrpSpPr/>
          <p:nvPr/>
        </p:nvGrpSpPr>
        <p:grpSpPr>
          <a:xfrm>
            <a:off x="419100" y="174044"/>
            <a:ext cx="13957300" cy="1507224"/>
            <a:chOff x="419100" y="174044"/>
            <a:chExt cx="13957300" cy="1507224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B996F7A5-B685-17D8-7A31-55B490F7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275644"/>
              <a:ext cx="254000" cy="254000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46B964AA-A154-294A-F313-C697AAC5A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275644"/>
              <a:ext cx="254000" cy="254000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0403CA1-EC01-2F0C-0116-DCBD7F263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900" y="275644"/>
              <a:ext cx="254000" cy="254000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6ADF37EF-F8FE-07F1-3CC4-29892E1CC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74044"/>
              <a:ext cx="10528300" cy="49292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D364393-6D74-8DA4-9E10-60E55100A18A}"/>
                </a:ext>
              </a:extLst>
            </p:cNvPr>
            <p:cNvSpPr/>
            <p:nvPr/>
          </p:nvSpPr>
          <p:spPr>
            <a:xfrm>
              <a:off x="609600" y="995468"/>
              <a:ext cx="190500" cy="685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F91B24BA-FACE-D9F7-FB29-DF6381A05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017" y="2445026"/>
            <a:ext cx="14497435" cy="6700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831671-728B-224D-D119-059CC3AE65C7}"/>
              </a:ext>
            </a:extLst>
          </p:cNvPr>
          <p:cNvSpPr txBox="1"/>
          <p:nvPr/>
        </p:nvSpPr>
        <p:spPr>
          <a:xfrm>
            <a:off x="2622550" y="3050904"/>
            <a:ext cx="1101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Vision + Arm + Gripper </a:t>
            </a:r>
            <a:r>
              <a:rPr kumimoji="1" lang="ko-KR" altLang="en-US" sz="320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통합 제어 시스템 구축</a:t>
            </a:r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76AAF-8CBC-35B8-C4A7-DD58CEB97DEB}"/>
              </a:ext>
            </a:extLst>
          </p:cNvPr>
          <p:cNvSpPr txBox="1"/>
          <p:nvPr/>
        </p:nvSpPr>
        <p:spPr>
          <a:xfrm>
            <a:off x="3175000" y="4565910"/>
            <a:ext cx="11201400" cy="280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딸기 수확 전체 과정 자동화 목표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딸기 위치 좌표 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-&gt;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 기준 좌표로 변환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 손 제어 알고리즘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적절한 힘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타이밍 조절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탐지 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-&gt;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이동 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-&gt;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 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-&gt;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복귀 전체 순환 로직 자동화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40878175-6AD9-29EF-B9DF-19244062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76" y="190500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44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C85FDF61-60BB-D71B-9A2F-0AAC1B56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88344"/>
            <a:ext cx="254000" cy="2540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8BA70D58-ACD9-03F7-12E3-FF1FF920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8344"/>
            <a:ext cx="254000" cy="2540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E4303873-646E-2931-FA34-4780FBBB3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88344"/>
            <a:ext cx="254000" cy="2540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516FE61-3F8F-1F9E-BEFE-DBB62702E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86744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0776" y="190500"/>
            <a:ext cx="431800" cy="43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18E8B0-9CA6-44AF-7C5A-61B5B1337AE1}"/>
              </a:ext>
            </a:extLst>
          </p:cNvPr>
          <p:cNvSpPr txBox="1"/>
          <p:nvPr/>
        </p:nvSpPr>
        <p:spPr>
          <a:xfrm>
            <a:off x="4350018" y="4381500"/>
            <a:ext cx="9766658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50000"/>
              </a:lnSpc>
            </a:pPr>
            <a:endParaRPr lang="en-US" altLang="ko-KR" sz="3200" u="none" strike="noStrike">
              <a:solidFill>
                <a:srgbClr val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A9911-9689-4A46-1444-D8E9CAA2CC39}"/>
              </a:ext>
            </a:extLst>
          </p:cNvPr>
          <p:cNvSpPr txBox="1"/>
          <p:nvPr/>
        </p:nvSpPr>
        <p:spPr>
          <a:xfrm>
            <a:off x="4260671" y="4381500"/>
            <a:ext cx="9766658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ko-KR" altLang="en-US" sz="5400">
                <a:solidFill>
                  <a:srgbClr val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감사합니다</a:t>
            </a:r>
            <a:r>
              <a:rPr lang="en-US" altLang="ko-KR" sz="5400">
                <a:solidFill>
                  <a:srgbClr val="000000"/>
                </a:solidFill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.</a:t>
            </a:r>
            <a:endParaRPr lang="en-US" altLang="ko-KR" sz="5400" u="none" strike="noStrike">
              <a:solidFill>
                <a:srgbClr val="000000"/>
              </a:solidFill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259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>
            <a:extLst>
              <a:ext uri="{FF2B5EF4-FFF2-40B4-BE49-F238E27FC236}">
                <a16:creationId xmlns:a16="http://schemas.microsoft.com/office/drawing/2014/main" id="{3C75FD75-18FA-94EC-27D8-9C07DF6BA0D7}"/>
              </a:ext>
            </a:extLst>
          </p:cNvPr>
          <p:cNvGrpSpPr/>
          <p:nvPr/>
        </p:nvGrpSpPr>
        <p:grpSpPr>
          <a:xfrm>
            <a:off x="1054108" y="1562100"/>
            <a:ext cx="9245600" cy="7820234"/>
            <a:chOff x="8763000" y="1866900"/>
            <a:chExt cx="8456614" cy="683746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DACE8F4-CED8-C400-8657-429451E47D45}"/>
                </a:ext>
              </a:extLst>
            </p:cNvPr>
            <p:cNvGrpSpPr/>
            <p:nvPr/>
          </p:nvGrpSpPr>
          <p:grpSpPr>
            <a:xfrm>
              <a:off x="8763000" y="1866900"/>
              <a:ext cx="3588946" cy="6837466"/>
              <a:chOff x="10787454" y="1409407"/>
              <a:chExt cx="3588946" cy="6837466"/>
            </a:xfrm>
          </p:grpSpPr>
          <p:cxnSp>
            <p:nvCxnSpPr>
              <p:cNvPr id="13" name="Google Shape;109;p14">
                <a:extLst>
                  <a:ext uri="{FF2B5EF4-FFF2-40B4-BE49-F238E27FC236}">
                    <a16:creationId xmlns:a16="http://schemas.microsoft.com/office/drawing/2014/main" id="{0297860D-1A11-8BB1-8F89-55093236E8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81927" y="2214643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BE9BF53-C86A-4E94-4E2B-576C18C4CDCB}"/>
                  </a:ext>
                </a:extLst>
              </p:cNvPr>
              <p:cNvGrpSpPr/>
              <p:nvPr/>
            </p:nvGrpSpPr>
            <p:grpSpPr>
              <a:xfrm>
                <a:off x="10787454" y="1409407"/>
                <a:ext cx="3588946" cy="805236"/>
                <a:chOff x="11574854" y="1463143"/>
                <a:chExt cx="3588946" cy="805236"/>
              </a:xfrm>
            </p:grpSpPr>
            <p:sp>
              <p:nvSpPr>
                <p:cNvPr id="26" name="모서리가 둥근 직사각형 25">
                  <a:extLst>
                    <a:ext uri="{FF2B5EF4-FFF2-40B4-BE49-F238E27FC236}">
                      <a16:creationId xmlns:a16="http://schemas.microsoft.com/office/drawing/2014/main" id="{859DE761-D417-CF14-2EEA-DCA0DA7DE795}"/>
                    </a:ext>
                  </a:extLst>
                </p:cNvPr>
                <p:cNvSpPr/>
                <p:nvPr/>
              </p:nvSpPr>
              <p:spPr>
                <a:xfrm>
                  <a:off x="11574854" y="1463143"/>
                  <a:ext cx="3588946" cy="80523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20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72DA56-38E7-40D1-4288-53F16CC1C862}"/>
                    </a:ext>
                  </a:extLst>
                </p:cNvPr>
                <p:cNvSpPr txBox="1"/>
                <p:nvPr/>
              </p:nvSpPr>
              <p:spPr>
                <a:xfrm>
                  <a:off x="12027025" y="1681095"/>
                  <a:ext cx="2684604" cy="3494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RGB </a:t>
                  </a:r>
                  <a:r>
                    <a:rPr kumimoji="1" lang="ko-KR" altLang="en-US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이미지</a:t>
                  </a:r>
                  <a:r>
                    <a:rPr kumimoji="1" lang="en-US" altLang="ko-KR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,</a:t>
                  </a:r>
                  <a:r>
                    <a:rPr kumimoji="1" lang="ko-KR" altLang="en-US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</a:t>
                  </a:r>
                  <a:r>
                    <a:rPr kumimoji="1" lang="en-US" altLang="ko-KR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Depth </a:t>
                  </a:r>
                  <a:r>
                    <a:rPr kumimoji="1" lang="ko-KR" altLang="en-US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입력</a:t>
                  </a:r>
                  <a:endParaRPr kumimoji="1" lang="ko-Kore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96A7DA9-BD8D-A61D-727D-F9DB0C2EB8F8}"/>
                  </a:ext>
                </a:extLst>
              </p:cNvPr>
              <p:cNvSpPr/>
              <p:nvPr/>
            </p:nvSpPr>
            <p:spPr>
              <a:xfrm>
                <a:off x="10793542" y="2669648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797DF7-90C5-DA87-ED4B-2BB0A66D64AB}"/>
                  </a:ext>
                </a:extLst>
              </p:cNvPr>
              <p:cNvSpPr txBox="1"/>
              <p:nvPr/>
            </p:nvSpPr>
            <p:spPr>
              <a:xfrm>
                <a:off x="11678037" y="2860702"/>
                <a:ext cx="1807780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딸기 검출 </a:t>
                </a:r>
                <a:r>
                  <a:rPr kumimoji="1" lang="en-US" altLang="ko-KR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(</a:t>
                </a:r>
                <a:r>
                  <a:rPr kumimoji="1" lang="en-US" altLang="ko-KR" sz="200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bbox</a:t>
                </a:r>
                <a:r>
                  <a:rPr kumimoji="1" lang="en-US" altLang="ko-KR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  <p:cxnSp>
            <p:nvCxnSpPr>
              <p:cNvPr id="33" name="Google Shape;109;p14">
                <a:extLst>
                  <a:ext uri="{FF2B5EF4-FFF2-40B4-BE49-F238E27FC236}">
                    <a16:creationId xmlns:a16="http://schemas.microsoft.com/office/drawing/2014/main" id="{63125917-145F-216E-08CD-F9F683D82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81927" y="3421089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627616D-98BB-F7C3-A09A-82B8C7BF0B61}"/>
                  </a:ext>
                </a:extLst>
              </p:cNvPr>
              <p:cNvGrpSpPr/>
              <p:nvPr/>
            </p:nvGrpSpPr>
            <p:grpSpPr>
              <a:xfrm>
                <a:off x="10793542" y="3876094"/>
                <a:ext cx="3576770" cy="751441"/>
                <a:chOff x="10793542" y="3876094"/>
                <a:chExt cx="3576770" cy="751441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484C0D3D-BB6D-53B4-7165-A84CF571BA6F}"/>
                    </a:ext>
                  </a:extLst>
                </p:cNvPr>
                <p:cNvSpPr/>
                <p:nvPr/>
              </p:nvSpPr>
              <p:spPr>
                <a:xfrm>
                  <a:off x="10793542" y="3876094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200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86BC630-79DB-96F5-FD96-FC19D662B1B1}"/>
                    </a:ext>
                  </a:extLst>
                </p:cNvPr>
                <p:cNvSpPr txBox="1"/>
                <p:nvPr/>
              </p:nvSpPr>
              <p:spPr>
                <a:xfrm>
                  <a:off x="11106213" y="4067148"/>
                  <a:ext cx="2951427" cy="3494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영역 검출</a:t>
                  </a:r>
                  <a:r>
                    <a:rPr kumimoji="1" lang="en-US" altLang="ko-KR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(</a:t>
                  </a:r>
                  <a:r>
                    <a:rPr kumimoji="1" lang="en-US" altLang="ko-KR" sz="2000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BinaryMask</a:t>
                  </a:r>
                  <a:r>
                    <a:rPr kumimoji="1" lang="en-US" altLang="ko-KR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37" name="Google Shape;109;p14">
                <a:extLst>
                  <a:ext uri="{FF2B5EF4-FFF2-40B4-BE49-F238E27FC236}">
                    <a16:creationId xmlns:a16="http://schemas.microsoft.com/office/drawing/2014/main" id="{EE754525-3A21-7592-12F3-8F0760420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81927" y="4627535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03F4C46-A875-C35A-CB4F-687551DF9438}"/>
                  </a:ext>
                </a:extLst>
              </p:cNvPr>
              <p:cNvSpPr/>
              <p:nvPr/>
            </p:nvSpPr>
            <p:spPr>
              <a:xfrm>
                <a:off x="10793542" y="5082540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25BC6A-C028-300C-009C-E9E77F1698E8}"/>
                  </a:ext>
                </a:extLst>
              </p:cNvPr>
              <p:cNvSpPr txBox="1"/>
              <p:nvPr/>
            </p:nvSpPr>
            <p:spPr>
              <a:xfrm>
                <a:off x="11461319" y="5273594"/>
                <a:ext cx="2241217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각 딸기 별 </a:t>
                </a:r>
                <a:r>
                  <a:rPr kumimoji="1" lang="en-US" altLang="ko-KR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Mask </a:t>
                </a:r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분리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  <p:cxnSp>
            <p:nvCxnSpPr>
              <p:cNvPr id="40" name="Google Shape;109;p14">
                <a:extLst>
                  <a:ext uri="{FF2B5EF4-FFF2-40B4-BE49-F238E27FC236}">
                    <a16:creationId xmlns:a16="http://schemas.microsoft.com/office/drawing/2014/main" id="{0B5DCDF7-45AE-75E9-3BC1-BF5A378FC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81927" y="5833981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09CEBDE-E9E5-F7B6-E80A-4E594C84F3E8}"/>
                  </a:ext>
                </a:extLst>
              </p:cNvPr>
              <p:cNvGrpSpPr/>
              <p:nvPr/>
            </p:nvGrpSpPr>
            <p:grpSpPr>
              <a:xfrm>
                <a:off x="10793542" y="6288986"/>
                <a:ext cx="3576770" cy="751441"/>
                <a:chOff x="10793542" y="6288986"/>
                <a:chExt cx="3576770" cy="75144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BCDBC9E-345A-DD51-DCEA-6AD60C28ED52}"/>
                    </a:ext>
                  </a:extLst>
                </p:cNvPr>
                <p:cNvSpPr/>
                <p:nvPr/>
              </p:nvSpPr>
              <p:spPr>
                <a:xfrm>
                  <a:off x="10793542" y="6288986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200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DBF8EFA-4306-113B-D511-861C9868ADDD}"/>
                    </a:ext>
                  </a:extLst>
                </p:cNvPr>
                <p:cNvSpPr txBox="1"/>
                <p:nvPr/>
              </p:nvSpPr>
              <p:spPr>
                <a:xfrm>
                  <a:off x="11930391" y="6480040"/>
                  <a:ext cx="1303072" cy="3494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숙성도 분류</a:t>
                  </a:r>
                  <a:endParaRPr kumimoji="1" lang="ko-Kore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44" name="Google Shape;109;p14">
                <a:extLst>
                  <a:ext uri="{FF2B5EF4-FFF2-40B4-BE49-F238E27FC236}">
                    <a16:creationId xmlns:a16="http://schemas.microsoft.com/office/drawing/2014/main" id="{867DEA22-272E-86E2-3150-F57EC088A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81927" y="7040427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2DC3D4FC-2EC5-3655-83B8-2F77912115E2}"/>
                  </a:ext>
                </a:extLst>
              </p:cNvPr>
              <p:cNvGrpSpPr/>
              <p:nvPr/>
            </p:nvGrpSpPr>
            <p:grpSpPr>
              <a:xfrm>
                <a:off x="10793542" y="7495432"/>
                <a:ext cx="3576770" cy="751441"/>
                <a:chOff x="10793542" y="7495432"/>
                <a:chExt cx="3576770" cy="751441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3909E76E-3DE6-60D6-CE02-F6F73C156A97}"/>
                    </a:ext>
                  </a:extLst>
                </p:cNvPr>
                <p:cNvSpPr/>
                <p:nvPr/>
              </p:nvSpPr>
              <p:spPr>
                <a:xfrm>
                  <a:off x="10793542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20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C0AD8D6-CD1C-5B69-0006-765C3434CC56}"/>
                    </a:ext>
                  </a:extLst>
                </p:cNvPr>
                <p:cNvSpPr txBox="1"/>
                <p:nvPr/>
              </p:nvSpPr>
              <p:spPr>
                <a:xfrm>
                  <a:off x="11678037" y="7686486"/>
                  <a:ext cx="1807780" cy="3494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가려진</a:t>
                  </a:r>
                  <a:r>
                    <a:rPr kumimoji="1" lang="ko-KR" altLang="en-US" sz="200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딸기 구분</a:t>
                  </a:r>
                  <a:endParaRPr kumimoji="1" lang="ko-Kore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FB67E6A-5C24-F4A1-6CDF-1017B845AEC0}"/>
                </a:ext>
              </a:extLst>
            </p:cNvPr>
            <p:cNvGrpSpPr/>
            <p:nvPr/>
          </p:nvGrpSpPr>
          <p:grpSpPr>
            <a:xfrm>
              <a:off x="13642844" y="3127141"/>
              <a:ext cx="3576770" cy="751441"/>
              <a:chOff x="13639800" y="3127141"/>
              <a:chExt cx="3576770" cy="751441"/>
            </a:xfrm>
            <a:noFill/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B014F2B-A7FE-0C5A-CC7E-802D8CB461B2}"/>
                  </a:ext>
                </a:extLst>
              </p:cNvPr>
              <p:cNvSpPr/>
              <p:nvPr/>
            </p:nvSpPr>
            <p:spPr>
              <a:xfrm>
                <a:off x="13639800" y="3127141"/>
                <a:ext cx="3576770" cy="75144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BD45BE5-A398-0197-5F9D-389635515845}"/>
                  </a:ext>
                </a:extLst>
              </p:cNvPr>
              <p:cNvSpPr txBox="1"/>
              <p:nvPr/>
            </p:nvSpPr>
            <p:spPr>
              <a:xfrm>
                <a:off x="14879832" y="3318195"/>
                <a:ext cx="1096705" cy="3494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각도</a:t>
                </a:r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추정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56" name="꺾인 연결선[E] 55">
              <a:extLst>
                <a:ext uri="{FF2B5EF4-FFF2-40B4-BE49-F238E27FC236}">
                  <a16:creationId xmlns:a16="http://schemas.microsoft.com/office/drawing/2014/main" id="{E6E33C98-53A7-EE6E-21C3-9DCB667776A9}"/>
                </a:ext>
              </a:extLst>
            </p:cNvPr>
            <p:cNvCxnSpPr>
              <a:stCxn id="45" idx="3"/>
              <a:endCxn id="51" idx="1"/>
            </p:cNvCxnSpPr>
            <p:nvPr/>
          </p:nvCxnSpPr>
          <p:spPr>
            <a:xfrm flipV="1">
              <a:off x="12345858" y="3502862"/>
              <a:ext cx="1296986" cy="4825784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oogle Shape;109;p14">
              <a:extLst>
                <a:ext uri="{FF2B5EF4-FFF2-40B4-BE49-F238E27FC236}">
                  <a16:creationId xmlns:a16="http://schemas.microsoft.com/office/drawing/2014/main" id="{465FAECF-0D8F-4992-CAE8-140FE196B4FB}"/>
                </a:ext>
              </a:extLst>
            </p:cNvPr>
            <p:cNvCxnSpPr>
              <a:cxnSpLocks/>
            </p:cNvCxnSpPr>
            <p:nvPr/>
          </p:nvCxnSpPr>
          <p:spPr>
            <a:xfrm>
              <a:off x="15431229" y="3878582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8EBF666C-AD6B-AE46-A675-D7980A451B16}"/>
                </a:ext>
              </a:extLst>
            </p:cNvPr>
            <p:cNvGrpSpPr/>
            <p:nvPr/>
          </p:nvGrpSpPr>
          <p:grpSpPr>
            <a:xfrm>
              <a:off x="13642844" y="4333587"/>
              <a:ext cx="3576770" cy="751441"/>
              <a:chOff x="13642844" y="4333587"/>
              <a:chExt cx="3576770" cy="751441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609E4F7-7BC7-9B0D-F7A2-6F82EB464954}"/>
                  </a:ext>
                </a:extLst>
              </p:cNvPr>
              <p:cNvSpPr/>
              <p:nvPr/>
            </p:nvSpPr>
            <p:spPr>
              <a:xfrm>
                <a:off x="13642844" y="4333587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5273C0-8D7F-EF08-2FCD-BF11929E6936}"/>
                  </a:ext>
                </a:extLst>
              </p:cNvPr>
              <p:cNvSpPr txBox="1"/>
              <p:nvPr/>
            </p:nvSpPr>
            <p:spPr>
              <a:xfrm>
                <a:off x="14392373" y="4524641"/>
                <a:ext cx="2077711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수확 지점 좌표 결정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60" name="Google Shape;109;p14">
              <a:extLst>
                <a:ext uri="{FF2B5EF4-FFF2-40B4-BE49-F238E27FC236}">
                  <a16:creationId xmlns:a16="http://schemas.microsoft.com/office/drawing/2014/main" id="{0102CC2E-F3B6-C4A9-8F2F-D5741176D6A5}"/>
                </a:ext>
              </a:extLst>
            </p:cNvPr>
            <p:cNvCxnSpPr>
              <a:cxnSpLocks/>
            </p:cNvCxnSpPr>
            <p:nvPr/>
          </p:nvCxnSpPr>
          <p:spPr>
            <a:xfrm>
              <a:off x="15440361" y="5085028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83C8BDD-4E05-4866-9367-D77AD9093C92}"/>
                </a:ext>
              </a:extLst>
            </p:cNvPr>
            <p:cNvGrpSpPr/>
            <p:nvPr/>
          </p:nvGrpSpPr>
          <p:grpSpPr>
            <a:xfrm>
              <a:off x="13642844" y="5540033"/>
              <a:ext cx="3576770" cy="751441"/>
              <a:chOff x="13642844" y="5540033"/>
              <a:chExt cx="3576770" cy="751441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D38A9EF5-5F64-489B-5E02-81C99CFF7796}"/>
                  </a:ext>
                </a:extLst>
              </p:cNvPr>
              <p:cNvSpPr/>
              <p:nvPr/>
            </p:nvSpPr>
            <p:spPr>
              <a:xfrm>
                <a:off x="13642844" y="5540033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F01AF6B-29B2-1BE3-91FC-21DFE4EEDC84}"/>
                  </a:ext>
                </a:extLst>
              </p:cNvPr>
              <p:cNvSpPr txBox="1"/>
              <p:nvPr/>
            </p:nvSpPr>
            <p:spPr>
              <a:xfrm>
                <a:off x="14636412" y="5731087"/>
                <a:ext cx="1589634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수확</a:t>
                </a:r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순서 결정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64" name="Google Shape;109;p14">
              <a:extLst>
                <a:ext uri="{FF2B5EF4-FFF2-40B4-BE49-F238E27FC236}">
                  <a16:creationId xmlns:a16="http://schemas.microsoft.com/office/drawing/2014/main" id="{80587270-E7A4-C447-3175-31B9B26997D5}"/>
                </a:ext>
              </a:extLst>
            </p:cNvPr>
            <p:cNvCxnSpPr>
              <a:cxnSpLocks/>
            </p:cNvCxnSpPr>
            <p:nvPr/>
          </p:nvCxnSpPr>
          <p:spPr>
            <a:xfrm>
              <a:off x="15431229" y="6291474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5A07EC4-1DC7-4CCB-3451-D7B9FE1254BF}"/>
                </a:ext>
              </a:extLst>
            </p:cNvPr>
            <p:cNvGrpSpPr/>
            <p:nvPr/>
          </p:nvGrpSpPr>
          <p:grpSpPr>
            <a:xfrm>
              <a:off x="13642844" y="6751655"/>
              <a:ext cx="3576770" cy="751441"/>
              <a:chOff x="13642844" y="6751655"/>
              <a:chExt cx="3576770" cy="751441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5C93C61-9CB5-3238-9164-76F399E61772}"/>
                  </a:ext>
                </a:extLst>
              </p:cNvPr>
              <p:cNvSpPr/>
              <p:nvPr/>
            </p:nvSpPr>
            <p:spPr>
              <a:xfrm>
                <a:off x="13642844" y="6751655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FC8CC2-21F1-44D6-2193-0773F05088E5}"/>
                  </a:ext>
                </a:extLst>
              </p:cNvPr>
              <p:cNvSpPr txBox="1"/>
              <p:nvPr/>
            </p:nvSpPr>
            <p:spPr>
              <a:xfrm>
                <a:off x="14417511" y="6942709"/>
                <a:ext cx="2027436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로봇팔로</a:t>
                </a:r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좌표 전달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68" name="Google Shape;109;p14">
              <a:extLst>
                <a:ext uri="{FF2B5EF4-FFF2-40B4-BE49-F238E27FC236}">
                  <a16:creationId xmlns:a16="http://schemas.microsoft.com/office/drawing/2014/main" id="{2A345DCF-EE1A-9809-273B-14F561C3AFE9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>
              <a:off x="15431229" y="7503096"/>
              <a:ext cx="0" cy="37725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8DD2ED5-BF98-13C6-9DEC-18D0FF5EDC13}"/>
                </a:ext>
              </a:extLst>
            </p:cNvPr>
            <p:cNvGrpSpPr/>
            <p:nvPr/>
          </p:nvGrpSpPr>
          <p:grpSpPr>
            <a:xfrm>
              <a:off x="14212398" y="7886700"/>
              <a:ext cx="2437663" cy="751441"/>
              <a:chOff x="14212398" y="7973459"/>
              <a:chExt cx="2437663" cy="75144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C436A5EC-2A5E-12B1-36A4-853BCA2199DE}"/>
                  </a:ext>
                </a:extLst>
              </p:cNvPr>
              <p:cNvSpPr/>
              <p:nvPr/>
            </p:nvSpPr>
            <p:spPr>
              <a:xfrm>
                <a:off x="14212398" y="7973459"/>
                <a:ext cx="2437663" cy="75144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355068-F35B-D8CF-344F-C9E1F93976AD}"/>
                  </a:ext>
                </a:extLst>
              </p:cNvPr>
              <p:cNvSpPr txBox="1"/>
              <p:nvPr/>
            </p:nvSpPr>
            <p:spPr>
              <a:xfrm>
                <a:off x="14650194" y="8164513"/>
                <a:ext cx="1562071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탐지 파트 종료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8B36F34-A63D-FDC4-996D-FE85D6A7BDD4}"/>
              </a:ext>
            </a:extLst>
          </p:cNvPr>
          <p:cNvGrpSpPr/>
          <p:nvPr/>
        </p:nvGrpSpPr>
        <p:grpSpPr>
          <a:xfrm>
            <a:off x="13068812" y="1757916"/>
            <a:ext cx="3923788" cy="7728984"/>
            <a:chOff x="12418277" y="1064424"/>
            <a:chExt cx="3923788" cy="7728984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BDA4E5A-BB9D-CDCE-DEF6-E00FA7221B56}"/>
                </a:ext>
              </a:extLst>
            </p:cNvPr>
            <p:cNvGrpSpPr/>
            <p:nvPr/>
          </p:nvGrpSpPr>
          <p:grpSpPr>
            <a:xfrm>
              <a:off x="12418277" y="1064424"/>
              <a:ext cx="3923788" cy="920975"/>
              <a:chOff x="12414506" y="1064424"/>
              <a:chExt cx="3923788" cy="920975"/>
            </a:xfrm>
          </p:grpSpPr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B85A722D-BC9A-0586-25BC-8F8C381F6438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BF179-4A27-7F9F-C5AE-500489484041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수확 지점 좌표</a:t>
                </a:r>
                <a:r>
                  <a:rPr kumimoji="1" lang="en-US" altLang="ko-KR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,</a:t>
                </a:r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각도 입력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4" name="Google Shape;109;p14">
              <a:extLst>
                <a:ext uri="{FF2B5EF4-FFF2-40B4-BE49-F238E27FC236}">
                  <a16:creationId xmlns:a16="http://schemas.microsoft.com/office/drawing/2014/main" id="{4363EFB8-AB59-5CC2-19FF-18F10F0D9C70}"/>
                </a:ext>
              </a:extLst>
            </p:cNvPr>
            <p:cNvCxnSpPr>
              <a:cxnSpLocks/>
            </p:cNvCxnSpPr>
            <p:nvPr/>
          </p:nvCxnSpPr>
          <p:spPr>
            <a:xfrm>
              <a:off x="14380171" y="1985399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F2245210-BC00-842F-1020-B3551365142E}"/>
                </a:ext>
              </a:extLst>
            </p:cNvPr>
            <p:cNvGrpSpPr/>
            <p:nvPr/>
          </p:nvGrpSpPr>
          <p:grpSpPr>
            <a:xfrm>
              <a:off x="12424933" y="2503204"/>
              <a:ext cx="3910476" cy="859448"/>
              <a:chOff x="12427818" y="2527965"/>
              <a:chExt cx="3910476" cy="85944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19499A9-5FA8-BEB0-B361-939226B3814D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25477D-2215-18D0-BE35-5DB5C45EC71C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초기 위치 이동 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2" name="Google Shape;109;p14">
              <a:extLst>
                <a:ext uri="{FF2B5EF4-FFF2-40B4-BE49-F238E27FC236}">
                  <a16:creationId xmlns:a16="http://schemas.microsoft.com/office/drawing/2014/main" id="{466C521D-2618-89F5-A9E5-CAA3ECC4AE27}"/>
                </a:ext>
              </a:extLst>
            </p:cNvPr>
            <p:cNvCxnSpPr>
              <a:cxnSpLocks/>
            </p:cNvCxnSpPr>
            <p:nvPr/>
          </p:nvCxnSpPr>
          <p:spPr>
            <a:xfrm>
              <a:off x="14380171" y="3364801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9564EFE-DD7A-365A-DD94-3800A20FC8EE}"/>
                </a:ext>
              </a:extLst>
            </p:cNvPr>
            <p:cNvGrpSpPr/>
            <p:nvPr/>
          </p:nvGrpSpPr>
          <p:grpSpPr>
            <a:xfrm>
              <a:off x="12424933" y="3880457"/>
              <a:ext cx="3910476" cy="859448"/>
              <a:chOff x="12427818" y="3907817"/>
              <a:chExt cx="3910476" cy="85944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BE8BE45-1D81-D9AC-1F3E-64DC9AF73BB2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6161D8-FF66-9383-7352-B252D36398E5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수확 대상 위치로 이동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0E5A9CCF-67CC-E562-6AF2-1461FD1F1E05}"/>
                </a:ext>
              </a:extLst>
            </p:cNvPr>
            <p:cNvCxnSpPr>
              <a:cxnSpLocks/>
            </p:cNvCxnSpPr>
            <p:nvPr/>
          </p:nvCxnSpPr>
          <p:spPr>
            <a:xfrm>
              <a:off x="14380171" y="4742054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BC5FC25-AE08-6617-B2F6-1B0F42409DEF}"/>
                </a:ext>
              </a:extLst>
            </p:cNvPr>
            <p:cNvGrpSpPr/>
            <p:nvPr/>
          </p:nvGrpSpPr>
          <p:grpSpPr>
            <a:xfrm>
              <a:off x="12424933" y="5257710"/>
              <a:ext cx="3910476" cy="859448"/>
              <a:chOff x="12427818" y="5293588"/>
              <a:chExt cx="3910476" cy="85944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140A5F9-950A-4A3C-B3A5-9D68D085B33C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E8D665-5F46-760E-4EB1-DB428FE7578F}"/>
                  </a:ext>
                </a:extLst>
              </p:cNvPr>
              <p:cNvSpPr txBox="1"/>
              <p:nvPr/>
            </p:nvSpPr>
            <p:spPr>
              <a:xfrm>
                <a:off x="13476636" y="5523457"/>
                <a:ext cx="1812840" cy="39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수확 동작 실행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75" name="Google Shape;109;p14">
              <a:extLst>
                <a:ext uri="{FF2B5EF4-FFF2-40B4-BE49-F238E27FC236}">
                  <a16:creationId xmlns:a16="http://schemas.microsoft.com/office/drawing/2014/main" id="{E1732A16-6988-41B1-50C7-1A342B5F6DEB}"/>
                </a:ext>
              </a:extLst>
            </p:cNvPr>
            <p:cNvCxnSpPr>
              <a:cxnSpLocks/>
            </p:cNvCxnSpPr>
            <p:nvPr/>
          </p:nvCxnSpPr>
          <p:spPr>
            <a:xfrm>
              <a:off x="14380171" y="7485204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FB8BDD84-C930-8C16-A954-3ADC3BBD4B8A}"/>
                </a:ext>
              </a:extLst>
            </p:cNvPr>
            <p:cNvGrpSpPr/>
            <p:nvPr/>
          </p:nvGrpSpPr>
          <p:grpSpPr>
            <a:xfrm>
              <a:off x="12424933" y="6634963"/>
              <a:ext cx="3910476" cy="859448"/>
              <a:chOff x="12456249" y="6679359"/>
              <a:chExt cx="3910476" cy="859448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0370E6F-0527-82AA-B661-2D449888B8D4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2D0D9BC-CD76-A53A-0D24-5672A13FF6DD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39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초기 위치로 복귀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5946199-93F5-000C-4AC4-6043B103943A}"/>
                </a:ext>
              </a:extLst>
            </p:cNvPr>
            <p:cNvGrpSpPr/>
            <p:nvPr/>
          </p:nvGrpSpPr>
          <p:grpSpPr>
            <a:xfrm>
              <a:off x="13047625" y="7933960"/>
              <a:ext cx="2665092" cy="859448"/>
              <a:chOff x="13043854" y="8012214"/>
              <a:chExt cx="2665092" cy="859448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FBAF94-4676-D57C-DFFD-916E90F1C653}"/>
                  </a:ext>
                </a:extLst>
              </p:cNvPr>
              <p:cNvSpPr/>
              <p:nvPr/>
            </p:nvSpPr>
            <p:spPr>
              <a:xfrm>
                <a:off x="13043854" y="8012214"/>
                <a:ext cx="2665092" cy="859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B11B55E-97F9-89FC-D520-813CE8336E76}"/>
                  </a:ext>
                </a:extLst>
              </p:cNvPr>
              <p:cNvSpPr txBox="1"/>
              <p:nvPr/>
            </p:nvSpPr>
            <p:spPr>
              <a:xfrm>
                <a:off x="13522496" y="8242083"/>
                <a:ext cx="1707809" cy="39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제어 파트 종료</a:t>
                </a:r>
                <a:endParaRPr kumimoji="1" lang="ko-Kore-KR" altLang="en-US" sz="200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87" name="Google Shape;109;p14">
              <a:extLst>
                <a:ext uri="{FF2B5EF4-FFF2-40B4-BE49-F238E27FC236}">
                  <a16:creationId xmlns:a16="http://schemas.microsoft.com/office/drawing/2014/main" id="{053139A5-11BC-1F3B-C92D-25DFBF2D58E5}"/>
                </a:ext>
              </a:extLst>
            </p:cNvPr>
            <p:cNvCxnSpPr>
              <a:cxnSpLocks/>
            </p:cNvCxnSpPr>
            <p:nvPr/>
          </p:nvCxnSpPr>
          <p:spPr>
            <a:xfrm>
              <a:off x="14380171" y="611930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E485044-9AAE-377A-996E-7D4455FBA940}"/>
              </a:ext>
            </a:extLst>
          </p:cNvPr>
          <p:cNvSpPr/>
          <p:nvPr/>
        </p:nvSpPr>
        <p:spPr>
          <a:xfrm>
            <a:off x="12217969" y="585308"/>
            <a:ext cx="5460431" cy="913019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84FF124-114E-089E-F6D6-DCDB562AB892}"/>
              </a:ext>
            </a:extLst>
          </p:cNvPr>
          <p:cNvSpPr/>
          <p:nvPr/>
        </p:nvSpPr>
        <p:spPr>
          <a:xfrm>
            <a:off x="682302" y="585308"/>
            <a:ext cx="10133076" cy="913019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5E44F80-5E37-899F-8DA7-C470CFF67F6A}"/>
              </a:ext>
            </a:extLst>
          </p:cNvPr>
          <p:cNvSpPr txBox="1"/>
          <p:nvPr/>
        </p:nvSpPr>
        <p:spPr>
          <a:xfrm>
            <a:off x="9296400" y="947598"/>
            <a:ext cx="1213146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탐지 파트</a:t>
            </a:r>
            <a:endParaRPr kumimoji="1" lang="ko-Kore-KR" altLang="en-US" sz="2000"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4B2ECDA-23E5-051B-9246-FB2D2FBEDC0F}"/>
              </a:ext>
            </a:extLst>
          </p:cNvPr>
          <p:cNvSpPr txBox="1"/>
          <p:nvPr/>
        </p:nvSpPr>
        <p:spPr>
          <a:xfrm>
            <a:off x="16306800" y="871398"/>
            <a:ext cx="1213146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>
                <a:latin typeface="Noto Sans CJK KR Medium" panose="020B0500000000000000" pitchFamily="34" charset="-128"/>
                <a:ea typeface="Noto Sans CJK KR Medium" panose="020B0500000000000000" pitchFamily="34" charset="-128"/>
              </a:rPr>
              <a:t>제어 파트</a:t>
            </a:r>
            <a:endParaRPr kumimoji="1" lang="ko-Kore-KR" altLang="en-US" sz="2000">
              <a:latin typeface="Noto Sans CJK KR Medium" panose="020B0500000000000000" pitchFamily="34" charset="-128"/>
              <a:ea typeface="Noto Sans CJK KR Medium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043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>
                <a:solidFill>
                  <a:srgbClr val="272424"/>
                </a:solidFill>
                <a:latin typeface="Noto Sans CJK KR Medium" panose="020B0600000000000000" pitchFamily="34" charset="-128"/>
                <a:ea typeface="Noto Sans CJK KR Medium" panose="020B0600000000000000" pitchFamily="34" charset="-128"/>
              </a:rPr>
              <a:t>탐지 파트</a:t>
            </a:r>
            <a:endParaRPr lang="en-US" sz="6000" b="0" i="0" u="none" strike="noStrike">
              <a:solidFill>
                <a:srgbClr val="272424"/>
              </a:solidFill>
              <a:latin typeface="Noto Sans CJK KR Medium" panose="020B0600000000000000" pitchFamily="34" charset="-128"/>
              <a:ea typeface="Noto Sans CJK KR Medium" panose="020B0600000000000000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3" y="3162300"/>
            <a:ext cx="7275073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388517" y="4634236"/>
            <a:ext cx="5848620" cy="29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 대상 딸기의 각도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수확 지점 좌표를 제어 파트에 전달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Jetson </a:t>
            </a:r>
            <a:r>
              <a:rPr lang="en-US" altLang="ko-KR" sz="240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orin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nano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에서 구동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 팔이 고정 위치에 머무는 시간 최소화</a:t>
            </a:r>
            <a:endParaRPr lang="en-US" altLang="ko-KR" sz="2400" u="none" strike="noStrike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038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>
                <a:ea typeface="Noto Sans CJK KR Medium"/>
              </a:rPr>
              <a:t>딸기 탐지 파트 목표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0D6DFF-0DBD-17FF-4939-B3CB17FDB861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C75FD75-18FA-94EC-27D8-9C07DF6BA0D7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6DACE8F4-CED8-C400-8657-429451E47D45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cxnSp>
              <p:nvCxnSpPr>
                <p:cNvPr id="13" name="Google Shape;109;p14">
                  <a:extLst>
                    <a:ext uri="{FF2B5EF4-FFF2-40B4-BE49-F238E27FC236}">
                      <a16:creationId xmlns:a16="http://schemas.microsoft.com/office/drawing/2014/main" id="{0297860D-1A11-8BB1-8F89-55093236E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4BE9BF53-C86A-4E94-4E2B-576C18C4CDCB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26" name="모서리가 둥근 직사각형 25">
                    <a:extLst>
                      <a:ext uri="{FF2B5EF4-FFF2-40B4-BE49-F238E27FC236}">
                        <a16:creationId xmlns:a16="http://schemas.microsoft.com/office/drawing/2014/main" id="{859DE761-D417-CF14-2EEA-DCA0DA7DE795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972DA56-38E7-40D1-4288-53F16CC1C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96A7DA9-BD8D-A61D-727D-F9DB0C2EB8F8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3797DF7-90C5-DA87-ED4B-2BB0A66D64AB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33" name="Google Shape;109;p14">
                  <a:extLst>
                    <a:ext uri="{FF2B5EF4-FFF2-40B4-BE49-F238E27FC236}">
                      <a16:creationId xmlns:a16="http://schemas.microsoft.com/office/drawing/2014/main" id="{63125917-145F-216E-08CD-F9F683D82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5627616D-98BB-F7C3-A09A-82B8C7BF0B61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484C0D3D-BB6D-53B4-7165-A84CF571BA6F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86BC630-79DB-96F5-FD96-FC19D662B1B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37" name="Google Shape;109;p14">
                  <a:extLst>
                    <a:ext uri="{FF2B5EF4-FFF2-40B4-BE49-F238E27FC236}">
                      <a16:creationId xmlns:a16="http://schemas.microsoft.com/office/drawing/2014/main" id="{EE754525-3A21-7592-12F3-8F0760420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C03F4C46-A875-C35A-CB4F-687551DF9438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B25BC6A-C028-300C-009C-E9E77F1698E8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40" name="Google Shape;109;p14">
                  <a:extLst>
                    <a:ext uri="{FF2B5EF4-FFF2-40B4-BE49-F238E27FC236}">
                      <a16:creationId xmlns:a16="http://schemas.microsoft.com/office/drawing/2014/main" id="{0B5DCDF7-45AE-75E9-3BC1-BF5A378FC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209CEBDE-E9E5-F7B6-E80A-4E594C84F3E8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7BCDBC9E-345A-DD51-DCEA-6AD60C28ED52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DBF8EFA-4306-113B-D511-861C9868ADDD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44" name="Google Shape;109;p14">
                  <a:extLst>
                    <a:ext uri="{FF2B5EF4-FFF2-40B4-BE49-F238E27FC236}">
                      <a16:creationId xmlns:a16="http://schemas.microsoft.com/office/drawing/2014/main" id="{867DEA22-272E-86E2-3150-F57EC088A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3909E76E-3DE6-60D6-CE02-F6F73C156A97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FB67E6A-5C24-F4A1-6CDF-1017B845AEC0}"/>
                  </a:ext>
                </a:extLst>
              </p:cNvPr>
              <p:cNvGrpSpPr/>
              <p:nvPr/>
            </p:nvGrpSpPr>
            <p:grpSpPr>
              <a:xfrm>
                <a:off x="13642844" y="3127141"/>
                <a:ext cx="3576770" cy="1766832"/>
                <a:chOff x="13639800" y="3127141"/>
                <a:chExt cx="3576770" cy="1766832"/>
              </a:xfrm>
              <a:noFill/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9B014F2B-A7FE-0C5A-CC7E-802D8CB461B2}"/>
                    </a:ext>
                  </a:extLst>
                </p:cNvPr>
                <p:cNvSpPr/>
                <p:nvPr/>
              </p:nvSpPr>
              <p:spPr>
                <a:xfrm>
                  <a:off x="13639800" y="3127141"/>
                  <a:ext cx="3576770" cy="751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BD45BE5-A398-0197-5F9D-389635515845}"/>
                    </a:ext>
                  </a:extLst>
                </p:cNvPr>
                <p:cNvSpPr txBox="1"/>
                <p:nvPr/>
              </p:nvSpPr>
              <p:spPr>
                <a:xfrm>
                  <a:off x="14879833" y="4524641"/>
                  <a:ext cx="109670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각도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추정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56" name="꺾인 연결선[E] 55">
                <a:extLst>
                  <a:ext uri="{FF2B5EF4-FFF2-40B4-BE49-F238E27FC236}">
                    <a16:creationId xmlns:a16="http://schemas.microsoft.com/office/drawing/2014/main" id="{E6E33C98-53A7-EE6E-21C3-9DCB667776A9}"/>
                  </a:ext>
                </a:extLst>
              </p:cNvPr>
              <p:cNvCxnSpPr>
                <a:cxnSpLocks/>
                <a:stCxn id="45" idx="3"/>
                <a:endCxn id="51" idx="1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oogle Shape;109;p14">
                <a:extLst>
                  <a:ext uri="{FF2B5EF4-FFF2-40B4-BE49-F238E27FC236}">
                    <a16:creationId xmlns:a16="http://schemas.microsoft.com/office/drawing/2014/main" id="{465FAECF-0D8F-4992-CAE8-140FE196B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EBF666C-AD6B-AE46-A675-D7980A451B16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3609E4F7-7BC7-9B0D-F7A2-6F82EB464954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5273C0-8D7F-EF08-2FCD-BF11929E6936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60" name="Google Shape;109;p14">
                <a:extLst>
                  <a:ext uri="{FF2B5EF4-FFF2-40B4-BE49-F238E27FC236}">
                    <a16:creationId xmlns:a16="http://schemas.microsoft.com/office/drawing/2014/main" id="{0102CC2E-F3B6-C4A9-8F2F-D5741176D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283C8BDD-4E05-4866-9367-D77AD9093C92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D38A9EF5-5F64-489B-5E02-81C99CFF7796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01AF6B-29B2-1BE3-91FC-21DFE4EEDC84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64" name="Google Shape;109;p14">
                <a:extLst>
                  <a:ext uri="{FF2B5EF4-FFF2-40B4-BE49-F238E27FC236}">
                    <a16:creationId xmlns:a16="http://schemas.microsoft.com/office/drawing/2014/main" id="{80587270-E7A4-C447-3175-31B9B26997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5A07EC4-1DC7-4CCB-3451-D7B9FE1254BF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F5C93C61-9CB5-3238-9164-76F399E61772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BFC8CC2-21F1-44D6-2193-0773F05088E5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68" name="Google Shape;109;p14">
                <a:extLst>
                  <a:ext uri="{FF2B5EF4-FFF2-40B4-BE49-F238E27FC236}">
                    <a16:creationId xmlns:a16="http://schemas.microsoft.com/office/drawing/2014/main" id="{2A345DCF-EE1A-9809-273B-14F561C3AFE9}"/>
                  </a:ext>
                </a:extLst>
              </p:cNvPr>
              <p:cNvCxnSpPr>
                <a:cxnSpLocks/>
                <a:stCxn id="65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8DD2ED5-BF98-13C6-9DEC-18D0FF5EDC13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C436A5EC-2A5E-12B1-36A4-853BCA2199DE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8355068-F35B-D8CF-344F-C9E1F93976AD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DB1CD9-6668-ED7F-DE0D-553776237ADC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40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829441"/>
            <a:ext cx="5121077" cy="2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YOLOv5n </a:t>
            </a:r>
            <a:r>
              <a:rPr lang="ko-KR" altLang="en-US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사용</a:t>
            </a:r>
            <a:endParaRPr lang="en-US" altLang="ko-KR" sz="2400" u="none" strike="noStrike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학습 데이터 </a:t>
            </a:r>
            <a:r>
              <a:rPr lang="en-US" altLang="ko-KR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</a:t>
            </a:r>
            <a:r>
              <a:rPr lang="ko-KR" altLang="en-US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딸기 이미지 </a:t>
            </a:r>
            <a:r>
              <a:rPr lang="en-US" altLang="ko-KR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353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장</a:t>
            </a:r>
            <a:endParaRPr lang="en-US" altLang="ko-KR" sz="24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테스트 데이터 </a:t>
            </a:r>
            <a:r>
              <a:rPr lang="en-US" altLang="ko-KR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</a:t>
            </a:r>
            <a:r>
              <a:rPr lang="ko-KR" altLang="en-US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딸기 이미지 </a:t>
            </a:r>
            <a:r>
              <a:rPr lang="en-US" altLang="ko-KR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40</a:t>
            </a:r>
            <a:r>
              <a:rPr lang="ko-KR" altLang="en-US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장</a:t>
            </a:r>
            <a:endParaRPr lang="en-US" altLang="ko-KR" sz="2400" u="none" strike="noStrike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038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>
                <a:ea typeface="Noto Sans CJK KR Medium"/>
              </a:rPr>
              <a:t>딸기 </a:t>
            </a:r>
            <a:r>
              <a:rPr lang="en-US" altLang="ko-KR" sz="2800" u="none" strike="noStrike">
                <a:ea typeface="Noto Sans CJK KR Medium"/>
              </a:rPr>
              <a:t>Bounding Box </a:t>
            </a:r>
            <a:r>
              <a:rPr lang="ko-KR" altLang="en-US" sz="2800" u="none" strike="noStrike">
                <a:ea typeface="Noto Sans CJK KR Medium"/>
              </a:rPr>
              <a:t>검출</a:t>
            </a:r>
            <a:r>
              <a:rPr lang="ko-KR" altLang="en-US" sz="2800">
                <a:ea typeface="Noto Sans CJK KR Medium"/>
              </a:rPr>
              <a:t> 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C68C4C0-A60E-9DB9-79A7-F876EC4B3F3D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A728927-742A-C17E-0F6E-DC39CBBE270B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D12605D-9A31-D5F3-78C4-1DA781503E2D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cxnSp>
              <p:nvCxnSpPr>
                <p:cNvPr id="120" name="Google Shape;109;p14">
                  <a:extLst>
                    <a:ext uri="{FF2B5EF4-FFF2-40B4-BE49-F238E27FC236}">
                      <a16:creationId xmlns:a16="http://schemas.microsoft.com/office/drawing/2014/main" id="{44B1B480-6E5C-A3EA-3D1A-1E4BAB4D3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BA25367A-A187-3690-AB24-62D8B0316D25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137" name="모서리가 둥근 직사각형 136">
                    <a:extLst>
                      <a:ext uri="{FF2B5EF4-FFF2-40B4-BE49-F238E27FC236}">
                        <a16:creationId xmlns:a16="http://schemas.microsoft.com/office/drawing/2014/main" id="{83AEF5F4-205E-A291-D856-7B4E91434253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632D6880-2C49-D10A-5CCE-830471D55869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93791457-4B67-4075-8B60-6B766CE6DAA1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8E1726DB-9E82-D8B1-22A5-4A8A65E8AC6F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124" name="Google Shape;109;p14">
                  <a:extLst>
                    <a:ext uri="{FF2B5EF4-FFF2-40B4-BE49-F238E27FC236}">
                      <a16:creationId xmlns:a16="http://schemas.microsoft.com/office/drawing/2014/main" id="{6DC144CA-9A6C-CFFF-4E8B-83BA3E35E8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2DEAAD13-9A7D-441E-B0D1-30C73DEEF449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135" name="직사각형 134">
                    <a:extLst>
                      <a:ext uri="{FF2B5EF4-FFF2-40B4-BE49-F238E27FC236}">
                        <a16:creationId xmlns:a16="http://schemas.microsoft.com/office/drawing/2014/main" id="{0B6D7E0D-7BA2-50D2-A9AB-5BF28405DA43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F85613-EB32-0311-EE73-2C207ED7053B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126" name="Google Shape;109;p14">
                  <a:extLst>
                    <a:ext uri="{FF2B5EF4-FFF2-40B4-BE49-F238E27FC236}">
                      <a16:creationId xmlns:a16="http://schemas.microsoft.com/office/drawing/2014/main" id="{D17A8DCB-7FB8-54C5-883E-6E3FB47EB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3932718C-B6FE-05B7-1CAE-0F2CF6C83F67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17719488-A286-1C5A-A56B-2A2A738A9C52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129" name="Google Shape;109;p14">
                  <a:extLst>
                    <a:ext uri="{FF2B5EF4-FFF2-40B4-BE49-F238E27FC236}">
                      <a16:creationId xmlns:a16="http://schemas.microsoft.com/office/drawing/2014/main" id="{265A7C38-8F66-482D-1275-DAB760434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5C550FA4-8AD7-9A68-87BF-91E2B0EF017C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133" name="직사각형 132">
                    <a:extLst>
                      <a:ext uri="{FF2B5EF4-FFF2-40B4-BE49-F238E27FC236}">
                        <a16:creationId xmlns:a16="http://schemas.microsoft.com/office/drawing/2014/main" id="{C552D1EF-2991-0856-243D-58544BCE2EE9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23DCEC91-8521-A62B-A2F4-10C9FADD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131" name="Google Shape;109;p14">
                  <a:extLst>
                    <a:ext uri="{FF2B5EF4-FFF2-40B4-BE49-F238E27FC236}">
                      <a16:creationId xmlns:a16="http://schemas.microsoft.com/office/drawing/2014/main" id="{C7EC667C-06B3-FB73-F6D8-7558AFB0D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E5339F48-80D1-AE0C-D0B7-34D1D5AC3744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54169E35-CA0B-8FBA-617B-7C657DAB8A10}"/>
                  </a:ext>
                </a:extLst>
              </p:cNvPr>
              <p:cNvGrpSpPr/>
              <p:nvPr/>
            </p:nvGrpSpPr>
            <p:grpSpPr>
              <a:xfrm>
                <a:off x="13642844" y="3127141"/>
                <a:ext cx="3576770" cy="1766832"/>
                <a:chOff x="13639800" y="3127141"/>
                <a:chExt cx="3576770" cy="1766832"/>
              </a:xfrm>
              <a:noFill/>
            </p:grpSpPr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AF052429-7570-2511-DE67-280E4D9AAD79}"/>
                    </a:ext>
                  </a:extLst>
                </p:cNvPr>
                <p:cNvSpPr/>
                <p:nvPr/>
              </p:nvSpPr>
              <p:spPr>
                <a:xfrm>
                  <a:off x="13639800" y="3127141"/>
                  <a:ext cx="3576770" cy="751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9775B6B-74BA-BDA8-89E1-0A787C8B010A}"/>
                    </a:ext>
                  </a:extLst>
                </p:cNvPr>
                <p:cNvSpPr txBox="1"/>
                <p:nvPr/>
              </p:nvSpPr>
              <p:spPr>
                <a:xfrm>
                  <a:off x="14879833" y="4524641"/>
                  <a:ext cx="109670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각도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추정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01" name="꺾인 연결선[E] 100">
                <a:extLst>
                  <a:ext uri="{FF2B5EF4-FFF2-40B4-BE49-F238E27FC236}">
                    <a16:creationId xmlns:a16="http://schemas.microsoft.com/office/drawing/2014/main" id="{4E0F10BD-CBB8-1D97-0523-CE8E5B7577FE}"/>
                  </a:ext>
                </a:extLst>
              </p:cNvPr>
              <p:cNvCxnSpPr>
                <a:cxnSpLocks/>
                <a:stCxn id="132" idx="3"/>
                <a:endCxn id="118" idx="1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oogle Shape;109;p14">
                <a:extLst>
                  <a:ext uri="{FF2B5EF4-FFF2-40B4-BE49-F238E27FC236}">
                    <a16:creationId xmlns:a16="http://schemas.microsoft.com/office/drawing/2014/main" id="{25ED00E7-5769-F4D3-342A-F04BB719EE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AC252DCD-D0A5-A635-F05E-FF35D8A8DB69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BCFF878E-7668-B85F-5492-B0A1A829BC30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496B88E-B223-66C6-A4C8-3FF637A2649E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04" name="Google Shape;109;p14">
                <a:extLst>
                  <a:ext uri="{FF2B5EF4-FFF2-40B4-BE49-F238E27FC236}">
                    <a16:creationId xmlns:a16="http://schemas.microsoft.com/office/drawing/2014/main" id="{102AD726-DC2C-0060-3FFE-C970227E86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4F11D16F-6763-92C9-BEF9-0FC8AE436BEB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6A82934E-D5EA-416C-902D-E49CD734CB27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42C6514-B37D-7A9D-2D43-B0224D1189E9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06" name="Google Shape;109;p14">
                <a:extLst>
                  <a:ext uri="{FF2B5EF4-FFF2-40B4-BE49-F238E27FC236}">
                    <a16:creationId xmlns:a16="http://schemas.microsoft.com/office/drawing/2014/main" id="{B9457DE3-4BD9-BC9C-63CE-2A2203461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9846C95-7E08-7815-12C9-9F7A0F508C4A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ABB73CCA-AF41-B7BE-8E19-29FF54310C5F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2FA5CDBF-2A49-CEBC-6B07-539236900165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08" name="Google Shape;109;p14">
                <a:extLst>
                  <a:ext uri="{FF2B5EF4-FFF2-40B4-BE49-F238E27FC236}">
                    <a16:creationId xmlns:a16="http://schemas.microsoft.com/office/drawing/2014/main" id="{1B5BEA9C-4A35-D898-EB7B-4A37723DF4A5}"/>
                  </a:ext>
                </a:extLst>
              </p:cNvPr>
              <p:cNvCxnSpPr>
                <a:cxnSpLocks/>
                <a:stCxn id="112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D8C3C17F-0790-B1A2-FFD5-3732EBA052AE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4D2579-1F54-E4B0-FDAB-63170838CC23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1816E97-7E0B-329A-4B3D-9B4066FFB6C5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A514863-F0EA-0764-8DDE-0B224271E28E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  <p:sp>
        <p:nvSpPr>
          <p:cNvPr id="139" name="TextBox 27">
            <a:extLst>
              <a:ext uri="{FF2B5EF4-FFF2-40B4-BE49-F238E27FC236}">
                <a16:creationId xmlns:a16="http://schemas.microsoft.com/office/drawing/2014/main" id="{9D6DFD21-B4AC-5EC3-9FF3-464F7624DCB4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829441"/>
            <a:ext cx="5121077" cy="2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Precision, 0.995</a:t>
            </a: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24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Recall, 0.993</a:t>
            </a: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ore-KR" sz="240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mAP@0.50 = 0.995</a:t>
            </a:r>
            <a:endParaRPr lang="en-US" altLang="ko-KR" sz="2400" u="none" strike="noStrike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038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>
                <a:ea typeface="Noto Sans CJK KR Medium"/>
              </a:rPr>
              <a:t>테스트 결과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0A0AFE-A8A4-4810-F997-BA406EEC03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0" y="2247900"/>
            <a:ext cx="90805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3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829441"/>
            <a:ext cx="5121077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mobilenet_v2 </a:t>
            </a:r>
            <a:r>
              <a:rPr lang="en-US" altLang="ko-KR" sz="200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UNet</a:t>
            </a:r>
            <a:r>
              <a:rPr lang="ko-KR" altLang="en-US" sz="20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기반</a:t>
            </a:r>
            <a:r>
              <a:rPr lang="en-US" altLang="ko-KR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lang="ko-KR" altLang="en-US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사용</a:t>
            </a:r>
            <a:endParaRPr lang="en-US" altLang="ko-KR" sz="2000" u="none" strike="noStrike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학습 데이터 </a:t>
            </a:r>
            <a:r>
              <a:rPr lang="en-US" altLang="ko-KR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</a:t>
            </a:r>
            <a:r>
              <a:rPr lang="ko-KR" altLang="en-US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딸기 </a:t>
            </a:r>
            <a:r>
              <a:rPr lang="ko-KR" altLang="en-US" sz="20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개별 </a:t>
            </a:r>
            <a:r>
              <a:rPr lang="ko-KR" altLang="en-US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이미지 </a:t>
            </a:r>
            <a:r>
              <a:rPr lang="en-US" altLang="ko-KR" sz="20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5040</a:t>
            </a:r>
            <a:r>
              <a:rPr lang="ko-KR" altLang="en-US" sz="20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장</a:t>
            </a:r>
            <a:endParaRPr lang="en-US" altLang="ko-KR" sz="200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테스트 데이터 </a:t>
            </a:r>
            <a:r>
              <a:rPr lang="en-US" altLang="ko-KR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</a:t>
            </a:r>
            <a:r>
              <a:rPr lang="ko-KR" altLang="en-US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딸기 </a:t>
            </a:r>
            <a:r>
              <a:rPr lang="ko-KR" altLang="en-US" sz="2000" u="none" strike="noStrike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개별이미지</a:t>
            </a:r>
            <a:r>
              <a:rPr lang="ko-KR" altLang="en-US" sz="20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lang="en-US" altLang="ko-KR" sz="20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562</a:t>
            </a:r>
            <a:r>
              <a:rPr lang="ko-KR" altLang="en-US" sz="2000" u="none" strike="noStrike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장</a:t>
            </a:r>
            <a:endParaRPr lang="en-US" altLang="ko-KR" sz="2000" u="none" strike="noStrike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>
                <a:ea typeface="Noto Sans CJK KR Medium"/>
              </a:rPr>
              <a:t>딸기 영역 검출 </a:t>
            </a:r>
            <a:r>
              <a:rPr lang="en-US" altLang="ko-KR" sz="2800" u="none" strike="noStrike">
                <a:ea typeface="Noto Sans CJK KR Medium"/>
              </a:rPr>
              <a:t>(</a:t>
            </a:r>
            <a:r>
              <a:rPr lang="en-US" altLang="ko-KR" sz="2800" err="1">
                <a:ea typeface="Noto Sans CJK KR Medium"/>
              </a:rPr>
              <a:t>BinaryMask</a:t>
            </a:r>
            <a:r>
              <a:rPr lang="en-US" altLang="ko-KR" sz="2800">
                <a:ea typeface="Noto Sans CJK KR Medium"/>
              </a:rPr>
              <a:t>)</a:t>
            </a:r>
            <a:endParaRPr lang="ko-KR" sz="2800" u="none" strike="noStrike">
              <a:ea typeface="Noto Sans CJK KR Medium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>
                <a:solidFill>
                  <a:schemeClr val="bg1">
                    <a:lumMod val="50000"/>
                  </a:schemeClr>
                </a:solidFill>
                <a:ea typeface="Noto Sans CJK KR Medium"/>
              </a:rPr>
              <a:t>탐지 파트</a:t>
            </a:r>
            <a:endParaRPr lang="ko-KR" sz="3200" u="none" strike="noStrike">
              <a:solidFill>
                <a:schemeClr val="bg1">
                  <a:lumMod val="50000"/>
                </a:schemeClr>
              </a:solidFill>
              <a:ea typeface="Noto Sans CJK KR Medium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3AC27A-ECDA-780A-AA79-A1E56957AEA0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42AD0AE-496F-0BC3-5DDD-85CFB239FFEF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9F97602-A002-5956-AB05-44379E56AFDE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cxnSp>
              <p:nvCxnSpPr>
                <p:cNvPr id="75" name="Google Shape;109;p14">
                  <a:extLst>
                    <a:ext uri="{FF2B5EF4-FFF2-40B4-BE49-F238E27FC236}">
                      <a16:creationId xmlns:a16="http://schemas.microsoft.com/office/drawing/2014/main" id="{D079DC17-D355-A635-5C68-B19B77BC5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3B3B4FB9-8FB9-0397-80EE-3090DE69F435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96" name="모서리가 둥근 직사각형 95">
                    <a:extLst>
                      <a:ext uri="{FF2B5EF4-FFF2-40B4-BE49-F238E27FC236}">
                        <a16:creationId xmlns:a16="http://schemas.microsoft.com/office/drawing/2014/main" id="{B9F89821-293A-AEDE-9B4C-99005D13CB24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AB6D00D9-AF7A-3CF3-DF9B-33DBF3C431FA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84B052EE-ABED-F8A0-B582-11A6CAFD3617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D0D0156-1AC9-5C38-9F94-F1F14337336B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79" name="Google Shape;109;p14">
                  <a:extLst>
                    <a:ext uri="{FF2B5EF4-FFF2-40B4-BE49-F238E27FC236}">
                      <a16:creationId xmlns:a16="http://schemas.microsoft.com/office/drawing/2014/main" id="{457DB604-96E7-1833-5036-82F94EA36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246D33FF-3121-6B1D-0725-B94AB73E47B9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36D8C9CD-3DC1-6F73-17A2-6B8334E3E676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C0760ADD-3E1E-30FD-2C0A-DF9E9F701BF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1" name="Google Shape;109;p14">
                  <a:extLst>
                    <a:ext uri="{FF2B5EF4-FFF2-40B4-BE49-F238E27FC236}">
                      <a16:creationId xmlns:a16="http://schemas.microsoft.com/office/drawing/2014/main" id="{FCD1F1E9-E18D-CC1B-2EED-17059AFD1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153FFFB2-1CA6-C708-CE5D-9E069B7C258C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2BCB724-5037-6DCA-3BA3-AF81D36C1F4F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84" name="Google Shape;109;p14">
                  <a:extLst>
                    <a:ext uri="{FF2B5EF4-FFF2-40B4-BE49-F238E27FC236}">
                      <a16:creationId xmlns:a16="http://schemas.microsoft.com/office/drawing/2014/main" id="{E6B9D7E5-7C22-B7EF-E197-4A6C0D7E8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E82405CB-E1C7-F150-44AB-3B8D698311C3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D6668795-3F9D-79C3-83A3-0A3912088673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B3F140CE-E92D-B460-D25E-B65EF9DB1B53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6" name="Google Shape;109;p14">
                  <a:extLst>
                    <a:ext uri="{FF2B5EF4-FFF2-40B4-BE49-F238E27FC236}">
                      <a16:creationId xmlns:a16="http://schemas.microsoft.com/office/drawing/2014/main" id="{9C079982-192E-9927-E127-4B1AF2334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FC90B69D-CA0F-81DD-8A84-9EF5468F801B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C18C7E0-B25E-458E-830D-EFC0E6110F16}"/>
                  </a:ext>
                </a:extLst>
              </p:cNvPr>
              <p:cNvGrpSpPr/>
              <p:nvPr/>
            </p:nvGrpSpPr>
            <p:grpSpPr>
              <a:xfrm>
                <a:off x="13642844" y="3127141"/>
                <a:ext cx="3576770" cy="1766832"/>
                <a:chOff x="13639800" y="3127141"/>
                <a:chExt cx="3576770" cy="1766832"/>
              </a:xfrm>
              <a:noFill/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742F54F9-B796-0298-748B-4F9E0B17C50B}"/>
                    </a:ext>
                  </a:extLst>
                </p:cNvPr>
                <p:cNvSpPr/>
                <p:nvPr/>
              </p:nvSpPr>
              <p:spPr>
                <a:xfrm>
                  <a:off x="13639800" y="3127141"/>
                  <a:ext cx="3576770" cy="751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F6FD0B1-7511-8EE3-26F5-84013F23C3A8}"/>
                    </a:ext>
                  </a:extLst>
                </p:cNvPr>
                <p:cNvSpPr txBox="1"/>
                <p:nvPr/>
              </p:nvSpPr>
              <p:spPr>
                <a:xfrm>
                  <a:off x="14879833" y="4524641"/>
                  <a:ext cx="109670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각도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추정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6" name="꺾인 연결선[E] 15">
                <a:extLst>
                  <a:ext uri="{FF2B5EF4-FFF2-40B4-BE49-F238E27FC236}">
                    <a16:creationId xmlns:a16="http://schemas.microsoft.com/office/drawing/2014/main" id="{EAD2300B-65AE-8FFB-C8D2-AA843C3126A0}"/>
                  </a:ext>
                </a:extLst>
              </p:cNvPr>
              <p:cNvCxnSpPr>
                <a:cxnSpLocks/>
                <a:stCxn id="87" idx="3"/>
                <a:endCxn id="73" idx="1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oogle Shape;109;p14">
                <a:extLst>
                  <a:ext uri="{FF2B5EF4-FFF2-40B4-BE49-F238E27FC236}">
                    <a16:creationId xmlns:a16="http://schemas.microsoft.com/office/drawing/2014/main" id="{0E56E82D-001B-1332-F4B3-5E2098A7F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1715518-39ED-3F40-A892-00532222B633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52DDC83C-B9D1-195F-6255-2860C4257F53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07EED81-C169-A20D-9F10-1C51F222594B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1" name="Google Shape;109;p14">
                <a:extLst>
                  <a:ext uri="{FF2B5EF4-FFF2-40B4-BE49-F238E27FC236}">
                    <a16:creationId xmlns:a16="http://schemas.microsoft.com/office/drawing/2014/main" id="{AC9AC15D-6EBD-F661-9014-EC7963BCBB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466F6F94-E5FD-2A16-2B24-7E0C9F35A543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0FBAC4CA-CB2A-2633-AEBE-10B6FAC58A30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1505485-087A-6690-6834-D168425946F6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3" name="Google Shape;109;p14">
                <a:extLst>
                  <a:ext uri="{FF2B5EF4-FFF2-40B4-BE49-F238E27FC236}">
                    <a16:creationId xmlns:a16="http://schemas.microsoft.com/office/drawing/2014/main" id="{8049D999-A52E-12B3-7756-EBAD7E97C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0D50F70-F543-C49A-765B-E3C19998473F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6383D3DB-2B17-B4F4-D1E4-9BE2D0EC559F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E3B4A76-6DD7-00B2-D9BE-093CF9603BC5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5" name="Google Shape;109;p14">
                <a:extLst>
                  <a:ext uri="{FF2B5EF4-FFF2-40B4-BE49-F238E27FC236}">
                    <a16:creationId xmlns:a16="http://schemas.microsoft.com/office/drawing/2014/main" id="{B0A964B5-D08A-E070-3496-DE79ED795BBD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EEE35A3-D6A1-FB8F-AE5C-FC253EC1830B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B2D032F-7684-A6A9-3958-4EE0819BCAC9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4790981-7840-359D-E602-FC0B838EE1F7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3D8F25-AF4A-5A52-F66F-2107431D92FA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095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981</Words>
  <Application>Microsoft Office PowerPoint</Application>
  <PresentationFormat>사용자 지정</PresentationFormat>
  <Paragraphs>261</Paragraphs>
  <Slides>38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7" baseType="lpstr">
      <vt:lpstr>Noto Sans CJK KR Regular</vt:lpstr>
      <vt:lpstr>Aptos</vt:lpstr>
      <vt:lpstr>Noto Sans CJK KR Medium</vt:lpstr>
      <vt:lpstr>Pretendard Regular</vt:lpstr>
      <vt:lpstr>Wingdings</vt:lpstr>
      <vt:lpstr>Arial</vt:lpstr>
      <vt:lpstr>Noto Sans CJK KR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DaEun</dc:creator>
  <cp:lastModifiedBy>백민우</cp:lastModifiedBy>
  <cp:revision>2</cp:revision>
  <dcterms:created xsi:type="dcterms:W3CDTF">2006-08-16T00:00:00Z</dcterms:created>
  <dcterms:modified xsi:type="dcterms:W3CDTF">2025-10-29T07:39:05Z</dcterms:modified>
</cp:coreProperties>
</file>